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322" r:id="rId2"/>
    <p:sldId id="323" r:id="rId3"/>
    <p:sldId id="396" r:id="rId4"/>
    <p:sldId id="402" r:id="rId5"/>
    <p:sldId id="403" r:id="rId6"/>
    <p:sldId id="435" r:id="rId7"/>
    <p:sldId id="405" r:id="rId8"/>
    <p:sldId id="404" r:id="rId9"/>
    <p:sldId id="452" r:id="rId10"/>
    <p:sldId id="453" r:id="rId11"/>
    <p:sldId id="454" r:id="rId12"/>
    <p:sldId id="455" r:id="rId13"/>
    <p:sldId id="467" r:id="rId14"/>
    <p:sldId id="483" r:id="rId15"/>
    <p:sldId id="461" r:id="rId16"/>
    <p:sldId id="397" r:id="rId17"/>
    <p:sldId id="468" r:id="rId18"/>
    <p:sldId id="469" r:id="rId19"/>
    <p:sldId id="470" r:id="rId20"/>
    <p:sldId id="484" r:id="rId21"/>
    <p:sldId id="485" r:id="rId22"/>
    <p:sldId id="471" r:id="rId23"/>
    <p:sldId id="486" r:id="rId24"/>
    <p:sldId id="487" r:id="rId25"/>
    <p:sldId id="472" r:id="rId26"/>
    <p:sldId id="473" r:id="rId27"/>
    <p:sldId id="474" r:id="rId28"/>
    <p:sldId id="475" r:id="rId29"/>
    <p:sldId id="476" r:id="rId30"/>
    <p:sldId id="477" r:id="rId31"/>
    <p:sldId id="482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40FF"/>
    <a:srgbClr val="A1C0E5"/>
    <a:srgbClr val="96BBE4"/>
    <a:srgbClr val="0459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2" autoAdjust="0"/>
    <p:restoredTop sz="91385" autoAdjust="0"/>
  </p:normalViewPr>
  <p:slideViewPr>
    <p:cSldViewPr snapToGrid="0">
      <p:cViewPr>
        <p:scale>
          <a:sx n="90" d="100"/>
          <a:sy n="90" d="100"/>
        </p:scale>
        <p:origin x="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B771F-071A-4B10-A35F-E3C8B578B8CA}" type="datetimeFigureOut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5F322-534B-4F30-84F4-E025D33EF5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F322-534B-4F30-84F4-E025D33EF50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467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216" y="323723"/>
            <a:ext cx="2581568" cy="2581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384" y="136526"/>
            <a:ext cx="10515600" cy="892175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zh-CN" altLang="en-US" dirty="0"/>
              <a:t>这一章节的标题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D3B2-8CD9-4132-A2A8-1F019471EDE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2025/10/21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1" y="1028700"/>
            <a:ext cx="10858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流程图: 摘录 62"/>
          <p:cNvSpPr/>
          <p:nvPr userDrawn="1"/>
        </p:nvSpPr>
        <p:spPr>
          <a:xfrm rot="5400000">
            <a:off x="11257" y="176690"/>
            <a:ext cx="492233" cy="702224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/>
              <a:cs typeface="+mn-cs"/>
            </a:endParaRPr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3"/>
          </p:nvPr>
        </p:nvSpPr>
        <p:spPr>
          <a:xfrm>
            <a:off x="669385" y="1392239"/>
            <a:ext cx="5266959" cy="33623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4"/>
          </p:nvPr>
        </p:nvSpPr>
        <p:spPr>
          <a:xfrm>
            <a:off x="6255657" y="1392238"/>
            <a:ext cx="5280707" cy="3441698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384" y="136526"/>
            <a:ext cx="10515600" cy="892175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zh-CN" altLang="en-US" dirty="0"/>
              <a:t>这一章节的标题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D3B2-8CD9-4132-A2A8-1F019471EDE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2025/10/21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1" y="1028700"/>
            <a:ext cx="10858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流程图: 摘录 62"/>
          <p:cNvSpPr/>
          <p:nvPr userDrawn="1"/>
        </p:nvSpPr>
        <p:spPr>
          <a:xfrm rot="5400000">
            <a:off x="11257" y="176690"/>
            <a:ext cx="492233" cy="702224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/>
              <a:cs typeface="+mn-cs"/>
            </a:endParaRPr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3"/>
          </p:nvPr>
        </p:nvSpPr>
        <p:spPr>
          <a:xfrm>
            <a:off x="933051" y="1251436"/>
            <a:ext cx="2553500" cy="204194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6" name="图片占位符 3"/>
          <p:cNvSpPr>
            <a:spLocks noGrp="1"/>
          </p:cNvSpPr>
          <p:nvPr>
            <p:ph type="pic" sz="quarter" idx="14"/>
          </p:nvPr>
        </p:nvSpPr>
        <p:spPr>
          <a:xfrm>
            <a:off x="4812350" y="1251436"/>
            <a:ext cx="2553500" cy="2041940"/>
          </a:xfrm>
        </p:spPr>
        <p:txBody>
          <a:bodyPr/>
          <a:lstStyle>
            <a:lvl1pPr>
              <a:defRPr b="1"/>
            </a:lvl1pPr>
          </a:lstStyle>
          <a:p>
            <a:endParaRPr lang="zh-CN" altLang="en-US"/>
          </a:p>
        </p:txBody>
      </p:sp>
      <p:sp>
        <p:nvSpPr>
          <p:cNvPr id="67" name="图片占位符 3"/>
          <p:cNvSpPr>
            <a:spLocks noGrp="1"/>
          </p:cNvSpPr>
          <p:nvPr>
            <p:ph type="pic" sz="quarter" idx="15"/>
          </p:nvPr>
        </p:nvSpPr>
        <p:spPr>
          <a:xfrm>
            <a:off x="8705338" y="1236228"/>
            <a:ext cx="2553500" cy="204194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384" y="136526"/>
            <a:ext cx="10515600" cy="892175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zh-CN" altLang="en-US" dirty="0"/>
              <a:t>这一章节的标题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D3B2-8CD9-4132-A2A8-1F019471EDE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2025/10/21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1" y="1028700"/>
            <a:ext cx="10858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流程图: 摘录 62"/>
          <p:cNvSpPr/>
          <p:nvPr userDrawn="1"/>
        </p:nvSpPr>
        <p:spPr>
          <a:xfrm rot="5400000">
            <a:off x="11257" y="176690"/>
            <a:ext cx="492233" cy="702224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/>
              <a:cs typeface="+mn-cs"/>
            </a:endParaRPr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3"/>
          </p:nvPr>
        </p:nvSpPr>
        <p:spPr>
          <a:xfrm>
            <a:off x="669385" y="1135959"/>
            <a:ext cx="3700587" cy="239197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4"/>
          </p:nvPr>
        </p:nvSpPr>
        <p:spPr>
          <a:xfrm>
            <a:off x="4698597" y="1135959"/>
            <a:ext cx="3651927" cy="23919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4" name="图片占位符 3"/>
          <p:cNvSpPr>
            <a:spLocks noGrp="1"/>
          </p:cNvSpPr>
          <p:nvPr>
            <p:ph type="pic" sz="quarter" idx="15"/>
          </p:nvPr>
        </p:nvSpPr>
        <p:spPr>
          <a:xfrm>
            <a:off x="660401" y="3728648"/>
            <a:ext cx="3700585" cy="239197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5" name="图片占位符 3"/>
          <p:cNvSpPr>
            <a:spLocks noGrp="1"/>
          </p:cNvSpPr>
          <p:nvPr>
            <p:ph type="pic" sz="quarter" idx="16"/>
          </p:nvPr>
        </p:nvSpPr>
        <p:spPr>
          <a:xfrm>
            <a:off x="4698596" y="3742130"/>
            <a:ext cx="3651928" cy="239197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384" y="136526"/>
            <a:ext cx="10515600" cy="892175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zh-CN" altLang="en-US" dirty="0"/>
              <a:t>这一章节的标题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D3B2-8CD9-4132-A2A8-1F019471EDE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2025/10/21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1" y="1028700"/>
            <a:ext cx="10858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流程图: 摘录 62"/>
          <p:cNvSpPr/>
          <p:nvPr userDrawn="1"/>
        </p:nvSpPr>
        <p:spPr>
          <a:xfrm rot="5400000">
            <a:off x="11257" y="176690"/>
            <a:ext cx="492233" cy="702224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/>
              <a:cs typeface="+mn-cs"/>
            </a:endParaRPr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3"/>
          </p:nvPr>
        </p:nvSpPr>
        <p:spPr>
          <a:xfrm>
            <a:off x="2209800" y="1647028"/>
            <a:ext cx="2377299" cy="283289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2209800" y="1647029"/>
            <a:ext cx="2377299" cy="2832893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384" y="136526"/>
            <a:ext cx="10515600" cy="892175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zh-CN" altLang="en-US" dirty="0"/>
              <a:t>这一章节的标题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D3B2-8CD9-4132-A2A8-1F019471EDE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2025/10/21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1" y="1028700"/>
            <a:ext cx="10858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流程图: 摘录 62"/>
          <p:cNvSpPr/>
          <p:nvPr userDrawn="1"/>
        </p:nvSpPr>
        <p:spPr>
          <a:xfrm rot="5400000">
            <a:off x="11257" y="176690"/>
            <a:ext cx="492233" cy="702224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/>
              <a:cs typeface="+mn-cs"/>
            </a:endParaRPr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3"/>
          </p:nvPr>
        </p:nvSpPr>
        <p:spPr>
          <a:xfrm>
            <a:off x="1121987" y="1920874"/>
            <a:ext cx="1546167" cy="198517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1126513" y="1921409"/>
            <a:ext cx="1548000" cy="1985172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/>
              <a:cs typeface="+mn-cs"/>
            </a:endParaRPr>
          </a:p>
        </p:txBody>
      </p:sp>
      <p:sp>
        <p:nvSpPr>
          <p:cNvPr id="64" name="矩形 63"/>
          <p:cNvSpPr/>
          <p:nvPr userDrawn="1"/>
        </p:nvSpPr>
        <p:spPr>
          <a:xfrm>
            <a:off x="3233421" y="1920874"/>
            <a:ext cx="1548000" cy="1985172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/>
              <a:cs typeface="+mn-cs"/>
            </a:endParaRPr>
          </a:p>
        </p:txBody>
      </p:sp>
      <p:sp>
        <p:nvSpPr>
          <p:cNvPr id="65" name="矩形 64"/>
          <p:cNvSpPr/>
          <p:nvPr userDrawn="1"/>
        </p:nvSpPr>
        <p:spPr>
          <a:xfrm>
            <a:off x="5346691" y="1920874"/>
            <a:ext cx="1548000" cy="1985172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/>
              <a:cs typeface="+mn-cs"/>
            </a:endParaRPr>
          </a:p>
        </p:txBody>
      </p:sp>
      <p:sp>
        <p:nvSpPr>
          <p:cNvPr id="66" name="矩形 65"/>
          <p:cNvSpPr/>
          <p:nvPr userDrawn="1"/>
        </p:nvSpPr>
        <p:spPr>
          <a:xfrm>
            <a:off x="7459959" y="1920874"/>
            <a:ext cx="1548000" cy="1985172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/>
              <a:cs typeface="+mn-cs"/>
            </a:endParaRPr>
          </a:p>
        </p:txBody>
      </p:sp>
      <p:sp>
        <p:nvSpPr>
          <p:cNvPr id="67" name="矩形 66"/>
          <p:cNvSpPr/>
          <p:nvPr userDrawn="1"/>
        </p:nvSpPr>
        <p:spPr>
          <a:xfrm>
            <a:off x="9573227" y="1920874"/>
            <a:ext cx="1548000" cy="1985172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/>
              <a:cs typeface="+mn-cs"/>
            </a:endParaRPr>
          </a:p>
        </p:txBody>
      </p:sp>
      <p:sp>
        <p:nvSpPr>
          <p:cNvPr id="69" name="图片占位符 3"/>
          <p:cNvSpPr>
            <a:spLocks noGrp="1"/>
          </p:cNvSpPr>
          <p:nvPr>
            <p:ph type="pic" sz="quarter" idx="14"/>
          </p:nvPr>
        </p:nvSpPr>
        <p:spPr>
          <a:xfrm>
            <a:off x="3241617" y="1920874"/>
            <a:ext cx="1546167" cy="198517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0" name="图片占位符 3"/>
          <p:cNvSpPr>
            <a:spLocks noGrp="1"/>
          </p:cNvSpPr>
          <p:nvPr>
            <p:ph type="pic" sz="quarter" idx="15"/>
          </p:nvPr>
        </p:nvSpPr>
        <p:spPr>
          <a:xfrm>
            <a:off x="5356719" y="1920874"/>
            <a:ext cx="1546167" cy="198517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1" name="图片占位符 3"/>
          <p:cNvSpPr>
            <a:spLocks noGrp="1"/>
          </p:cNvSpPr>
          <p:nvPr>
            <p:ph type="pic" sz="quarter" idx="16"/>
          </p:nvPr>
        </p:nvSpPr>
        <p:spPr>
          <a:xfrm>
            <a:off x="7468154" y="1920874"/>
            <a:ext cx="1546167" cy="198517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2" name="图片占位符 3"/>
          <p:cNvSpPr>
            <a:spLocks noGrp="1"/>
          </p:cNvSpPr>
          <p:nvPr>
            <p:ph type="pic" sz="quarter" idx="17"/>
          </p:nvPr>
        </p:nvSpPr>
        <p:spPr>
          <a:xfrm>
            <a:off x="9586301" y="1920874"/>
            <a:ext cx="1546167" cy="1985172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EA70-163F-4F5E-B094-41144CEBD26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2025/10/21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C6674-F05F-4D3D-835B-7DD30176B402}" type="datetime1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851D6-FC40-442D-8A97-87D89EB4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7576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63774"/>
            <a:ext cx="10515600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7528E-3534-4779-8F62-2D74DBC92447}" type="datetime1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851D6-FC40-442D-8A97-87D89EB4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251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264108" y="1173494"/>
            <a:ext cx="2560443" cy="1420813"/>
          </a:xfrm>
        </p:spPr>
        <p:txBody>
          <a:bodyPr>
            <a:normAutofit/>
          </a:bodyPr>
          <a:lstStyle>
            <a:lvl1pPr marL="0" indent="0">
              <a:buNone/>
              <a:defRPr sz="960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657352" y="3278187"/>
            <a:ext cx="108577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661922" y="5244904"/>
            <a:ext cx="108577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a36ff0dd-52e7-4a40-98ef-054fbf16791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4778780" y="527949"/>
            <a:ext cx="2620953" cy="2625515"/>
            <a:chOff x="2869804" y="2524126"/>
            <a:chExt cx="1824038" cy="1827213"/>
          </a:xfrm>
          <a:solidFill>
            <a:srgbClr val="00561F">
              <a:alpha val="16000"/>
            </a:srgbClr>
          </a:solidFill>
        </p:grpSpPr>
        <p:sp>
          <p:nvSpPr>
            <p:cNvPr id="56" name="isľíḑè"/>
            <p:cNvSpPr/>
            <p:nvPr/>
          </p:nvSpPr>
          <p:spPr bwMode="auto">
            <a:xfrm>
              <a:off x="2869804" y="2524126"/>
              <a:ext cx="1824038" cy="1827213"/>
            </a:xfrm>
            <a:custGeom>
              <a:avLst/>
              <a:gdLst>
                <a:gd name="T0" fmla="*/ 546 w 1091"/>
                <a:gd name="T1" fmla="*/ 0 h 1091"/>
                <a:gd name="T2" fmla="*/ 1091 w 1091"/>
                <a:gd name="T3" fmla="*/ 545 h 1091"/>
                <a:gd name="T4" fmla="*/ 546 w 1091"/>
                <a:gd name="T5" fmla="*/ 1091 h 1091"/>
                <a:gd name="T6" fmla="*/ 0 w 1091"/>
                <a:gd name="T7" fmla="*/ 545 h 1091"/>
                <a:gd name="T8" fmla="*/ 546 w 1091"/>
                <a:gd name="T9" fmla="*/ 0 h 1091"/>
                <a:gd name="T10" fmla="*/ 546 w 1091"/>
                <a:gd name="T11" fmla="*/ 38 h 1091"/>
                <a:gd name="T12" fmla="*/ 38 w 1091"/>
                <a:gd name="T13" fmla="*/ 545 h 1091"/>
                <a:gd name="T14" fmla="*/ 546 w 1091"/>
                <a:gd name="T15" fmla="*/ 1053 h 1091"/>
                <a:gd name="T16" fmla="*/ 1053 w 1091"/>
                <a:gd name="T17" fmla="*/ 545 h 1091"/>
                <a:gd name="T18" fmla="*/ 546 w 1091"/>
                <a:gd name="T19" fmla="*/ 38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1" h="1091">
                  <a:moveTo>
                    <a:pt x="546" y="0"/>
                  </a:moveTo>
                  <a:cubicBezTo>
                    <a:pt x="846" y="0"/>
                    <a:pt x="1091" y="245"/>
                    <a:pt x="1091" y="545"/>
                  </a:cubicBezTo>
                  <a:cubicBezTo>
                    <a:pt x="1091" y="846"/>
                    <a:pt x="846" y="1091"/>
                    <a:pt x="546" y="1091"/>
                  </a:cubicBezTo>
                  <a:cubicBezTo>
                    <a:pt x="245" y="1091"/>
                    <a:pt x="0" y="846"/>
                    <a:pt x="0" y="545"/>
                  </a:cubicBezTo>
                  <a:cubicBezTo>
                    <a:pt x="0" y="245"/>
                    <a:pt x="245" y="0"/>
                    <a:pt x="546" y="0"/>
                  </a:cubicBezTo>
                  <a:close/>
                  <a:moveTo>
                    <a:pt x="546" y="38"/>
                  </a:moveTo>
                  <a:cubicBezTo>
                    <a:pt x="266" y="38"/>
                    <a:pt x="38" y="266"/>
                    <a:pt x="38" y="545"/>
                  </a:cubicBezTo>
                  <a:cubicBezTo>
                    <a:pt x="38" y="825"/>
                    <a:pt x="266" y="1053"/>
                    <a:pt x="546" y="1053"/>
                  </a:cubicBezTo>
                  <a:cubicBezTo>
                    <a:pt x="825" y="1053"/>
                    <a:pt x="1053" y="825"/>
                    <a:pt x="1053" y="545"/>
                  </a:cubicBezTo>
                  <a:cubicBezTo>
                    <a:pt x="1053" y="266"/>
                    <a:pt x="825" y="38"/>
                    <a:pt x="54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/>
                <a:cs typeface="+mn-cs"/>
              </a:endParaRPr>
            </a:p>
          </p:txBody>
        </p:sp>
        <p:sp>
          <p:nvSpPr>
            <p:cNvPr id="57" name="îSlïḓê"/>
            <p:cNvSpPr/>
            <p:nvPr/>
          </p:nvSpPr>
          <p:spPr bwMode="auto">
            <a:xfrm>
              <a:off x="2968229" y="2620963"/>
              <a:ext cx="1628775" cy="1631950"/>
            </a:xfrm>
            <a:custGeom>
              <a:avLst/>
              <a:gdLst>
                <a:gd name="T0" fmla="*/ 487 w 974"/>
                <a:gd name="T1" fmla="*/ 0 h 974"/>
                <a:gd name="T2" fmla="*/ 974 w 974"/>
                <a:gd name="T3" fmla="*/ 487 h 974"/>
                <a:gd name="T4" fmla="*/ 487 w 974"/>
                <a:gd name="T5" fmla="*/ 974 h 974"/>
                <a:gd name="T6" fmla="*/ 0 w 974"/>
                <a:gd name="T7" fmla="*/ 487 h 974"/>
                <a:gd name="T8" fmla="*/ 487 w 974"/>
                <a:gd name="T9" fmla="*/ 0 h 974"/>
                <a:gd name="T10" fmla="*/ 487 w 974"/>
                <a:gd name="T11" fmla="*/ 6 h 974"/>
                <a:gd name="T12" fmla="*/ 6 w 974"/>
                <a:gd name="T13" fmla="*/ 487 h 974"/>
                <a:gd name="T14" fmla="*/ 487 w 974"/>
                <a:gd name="T15" fmla="*/ 968 h 974"/>
                <a:gd name="T16" fmla="*/ 968 w 974"/>
                <a:gd name="T17" fmla="*/ 487 h 974"/>
                <a:gd name="T18" fmla="*/ 487 w 974"/>
                <a:gd name="T19" fmla="*/ 6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4" h="974">
                  <a:moveTo>
                    <a:pt x="487" y="0"/>
                  </a:moveTo>
                  <a:cubicBezTo>
                    <a:pt x="755" y="0"/>
                    <a:pt x="974" y="219"/>
                    <a:pt x="974" y="487"/>
                  </a:cubicBezTo>
                  <a:cubicBezTo>
                    <a:pt x="974" y="755"/>
                    <a:pt x="755" y="974"/>
                    <a:pt x="487" y="974"/>
                  </a:cubicBezTo>
                  <a:cubicBezTo>
                    <a:pt x="219" y="974"/>
                    <a:pt x="0" y="755"/>
                    <a:pt x="0" y="487"/>
                  </a:cubicBezTo>
                  <a:cubicBezTo>
                    <a:pt x="0" y="219"/>
                    <a:pt x="219" y="0"/>
                    <a:pt x="487" y="0"/>
                  </a:cubicBezTo>
                  <a:close/>
                  <a:moveTo>
                    <a:pt x="487" y="6"/>
                  </a:moveTo>
                  <a:cubicBezTo>
                    <a:pt x="222" y="6"/>
                    <a:pt x="6" y="222"/>
                    <a:pt x="6" y="487"/>
                  </a:cubicBezTo>
                  <a:cubicBezTo>
                    <a:pt x="6" y="752"/>
                    <a:pt x="222" y="968"/>
                    <a:pt x="487" y="968"/>
                  </a:cubicBezTo>
                  <a:cubicBezTo>
                    <a:pt x="752" y="968"/>
                    <a:pt x="968" y="752"/>
                    <a:pt x="968" y="487"/>
                  </a:cubicBezTo>
                  <a:cubicBezTo>
                    <a:pt x="968" y="222"/>
                    <a:pt x="752" y="6"/>
                    <a:pt x="48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/>
                <a:cs typeface="+mn-cs"/>
              </a:endParaRPr>
            </a:p>
          </p:txBody>
        </p:sp>
        <p:sp>
          <p:nvSpPr>
            <p:cNvPr id="58" name="îšľíḍe"/>
            <p:cNvSpPr/>
            <p:nvPr/>
          </p:nvSpPr>
          <p:spPr bwMode="auto">
            <a:xfrm>
              <a:off x="3268267" y="2881313"/>
              <a:ext cx="228600" cy="258763"/>
            </a:xfrm>
            <a:custGeom>
              <a:avLst/>
              <a:gdLst>
                <a:gd name="T0" fmla="*/ 119 w 137"/>
                <a:gd name="T1" fmla="*/ 142 h 154"/>
                <a:gd name="T2" fmla="*/ 64 w 137"/>
                <a:gd name="T3" fmla="*/ 93 h 154"/>
                <a:gd name="T4" fmla="*/ 56 w 137"/>
                <a:gd name="T5" fmla="*/ 120 h 154"/>
                <a:gd name="T6" fmla="*/ 35 w 137"/>
                <a:gd name="T7" fmla="*/ 118 h 154"/>
                <a:gd name="T8" fmla="*/ 9 w 137"/>
                <a:gd name="T9" fmla="*/ 91 h 154"/>
                <a:gd name="T10" fmla="*/ 15 w 137"/>
                <a:gd name="T11" fmla="*/ 81 h 154"/>
                <a:gd name="T12" fmla="*/ 22 w 137"/>
                <a:gd name="T13" fmla="*/ 60 h 154"/>
                <a:gd name="T14" fmla="*/ 18 w 137"/>
                <a:gd name="T15" fmla="*/ 44 h 154"/>
                <a:gd name="T16" fmla="*/ 4 w 137"/>
                <a:gd name="T17" fmla="*/ 16 h 154"/>
                <a:gd name="T18" fmla="*/ 36 w 137"/>
                <a:gd name="T19" fmla="*/ 26 h 154"/>
                <a:gd name="T20" fmla="*/ 69 w 137"/>
                <a:gd name="T21" fmla="*/ 0 h 154"/>
                <a:gd name="T22" fmla="*/ 82 w 137"/>
                <a:gd name="T23" fmla="*/ 13 h 154"/>
                <a:gd name="T24" fmla="*/ 86 w 137"/>
                <a:gd name="T25" fmla="*/ 29 h 154"/>
                <a:gd name="T26" fmla="*/ 79 w 137"/>
                <a:gd name="T27" fmla="*/ 74 h 154"/>
                <a:gd name="T28" fmla="*/ 104 w 137"/>
                <a:gd name="T29" fmla="*/ 101 h 154"/>
                <a:gd name="T30" fmla="*/ 134 w 137"/>
                <a:gd name="T31" fmla="*/ 142 h 154"/>
                <a:gd name="T32" fmla="*/ 119 w 137"/>
                <a:gd name="T33" fmla="*/ 142 h 154"/>
                <a:gd name="T34" fmla="*/ 37 w 137"/>
                <a:gd name="T35" fmla="*/ 67 h 154"/>
                <a:gd name="T36" fmla="*/ 30 w 137"/>
                <a:gd name="T37" fmla="*/ 77 h 154"/>
                <a:gd name="T38" fmla="*/ 37 w 137"/>
                <a:gd name="T39" fmla="*/ 84 h 154"/>
                <a:gd name="T40" fmla="*/ 46 w 137"/>
                <a:gd name="T41" fmla="*/ 76 h 154"/>
                <a:gd name="T42" fmla="*/ 37 w 137"/>
                <a:gd name="T43" fmla="*/ 67 h 154"/>
                <a:gd name="T44" fmla="*/ 46 w 137"/>
                <a:gd name="T45" fmla="*/ 35 h 154"/>
                <a:gd name="T46" fmla="*/ 52 w 137"/>
                <a:gd name="T47" fmla="*/ 46 h 154"/>
                <a:gd name="T48" fmla="*/ 61 w 137"/>
                <a:gd name="T49" fmla="*/ 44 h 154"/>
                <a:gd name="T50" fmla="*/ 59 w 137"/>
                <a:gd name="T51" fmla="*/ 32 h 154"/>
                <a:gd name="T52" fmla="*/ 46 w 137"/>
                <a:gd name="T53" fmla="*/ 3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7" h="154">
                  <a:moveTo>
                    <a:pt x="119" y="142"/>
                  </a:moveTo>
                  <a:cubicBezTo>
                    <a:pt x="106" y="132"/>
                    <a:pt x="68" y="90"/>
                    <a:pt x="64" y="93"/>
                  </a:cubicBezTo>
                  <a:cubicBezTo>
                    <a:pt x="53" y="100"/>
                    <a:pt x="58" y="118"/>
                    <a:pt x="56" y="120"/>
                  </a:cubicBezTo>
                  <a:cubicBezTo>
                    <a:pt x="52" y="123"/>
                    <a:pt x="39" y="123"/>
                    <a:pt x="35" y="118"/>
                  </a:cubicBezTo>
                  <a:cubicBezTo>
                    <a:pt x="30" y="113"/>
                    <a:pt x="17" y="100"/>
                    <a:pt x="9" y="91"/>
                  </a:cubicBezTo>
                  <a:cubicBezTo>
                    <a:pt x="6" y="82"/>
                    <a:pt x="7" y="80"/>
                    <a:pt x="15" y="81"/>
                  </a:cubicBezTo>
                  <a:cubicBezTo>
                    <a:pt x="17" y="74"/>
                    <a:pt x="19" y="66"/>
                    <a:pt x="22" y="60"/>
                  </a:cubicBezTo>
                  <a:cubicBezTo>
                    <a:pt x="25" y="52"/>
                    <a:pt x="25" y="50"/>
                    <a:pt x="18" y="44"/>
                  </a:cubicBezTo>
                  <a:cubicBezTo>
                    <a:pt x="2" y="29"/>
                    <a:pt x="0" y="23"/>
                    <a:pt x="4" y="16"/>
                  </a:cubicBezTo>
                  <a:cubicBezTo>
                    <a:pt x="13" y="0"/>
                    <a:pt x="35" y="26"/>
                    <a:pt x="36" y="26"/>
                  </a:cubicBezTo>
                  <a:cubicBezTo>
                    <a:pt x="47" y="22"/>
                    <a:pt x="56" y="0"/>
                    <a:pt x="69" y="0"/>
                  </a:cubicBezTo>
                  <a:cubicBezTo>
                    <a:pt x="75" y="1"/>
                    <a:pt x="83" y="7"/>
                    <a:pt x="82" y="13"/>
                  </a:cubicBezTo>
                  <a:cubicBezTo>
                    <a:pt x="82" y="19"/>
                    <a:pt x="77" y="24"/>
                    <a:pt x="86" y="29"/>
                  </a:cubicBezTo>
                  <a:cubicBezTo>
                    <a:pt x="101" y="38"/>
                    <a:pt x="70" y="61"/>
                    <a:pt x="79" y="74"/>
                  </a:cubicBezTo>
                  <a:cubicBezTo>
                    <a:pt x="86" y="83"/>
                    <a:pt x="97" y="92"/>
                    <a:pt x="104" y="101"/>
                  </a:cubicBezTo>
                  <a:cubicBezTo>
                    <a:pt x="113" y="111"/>
                    <a:pt x="132" y="131"/>
                    <a:pt x="134" y="142"/>
                  </a:cubicBezTo>
                  <a:cubicBezTo>
                    <a:pt x="137" y="154"/>
                    <a:pt x="122" y="145"/>
                    <a:pt x="119" y="142"/>
                  </a:cubicBezTo>
                  <a:close/>
                  <a:moveTo>
                    <a:pt x="37" y="67"/>
                  </a:moveTo>
                  <a:cubicBezTo>
                    <a:pt x="33" y="67"/>
                    <a:pt x="31" y="72"/>
                    <a:pt x="30" y="77"/>
                  </a:cubicBezTo>
                  <a:cubicBezTo>
                    <a:pt x="30" y="82"/>
                    <a:pt x="32" y="83"/>
                    <a:pt x="37" y="84"/>
                  </a:cubicBezTo>
                  <a:cubicBezTo>
                    <a:pt x="42" y="84"/>
                    <a:pt x="45" y="80"/>
                    <a:pt x="46" y="76"/>
                  </a:cubicBezTo>
                  <a:cubicBezTo>
                    <a:pt x="46" y="72"/>
                    <a:pt x="42" y="68"/>
                    <a:pt x="37" y="67"/>
                  </a:cubicBezTo>
                  <a:close/>
                  <a:moveTo>
                    <a:pt x="46" y="35"/>
                  </a:moveTo>
                  <a:cubicBezTo>
                    <a:pt x="43" y="39"/>
                    <a:pt x="48" y="43"/>
                    <a:pt x="52" y="46"/>
                  </a:cubicBezTo>
                  <a:cubicBezTo>
                    <a:pt x="56" y="50"/>
                    <a:pt x="58" y="48"/>
                    <a:pt x="61" y="44"/>
                  </a:cubicBezTo>
                  <a:cubicBezTo>
                    <a:pt x="64" y="39"/>
                    <a:pt x="62" y="34"/>
                    <a:pt x="59" y="32"/>
                  </a:cubicBezTo>
                  <a:cubicBezTo>
                    <a:pt x="56" y="29"/>
                    <a:pt x="49" y="31"/>
                    <a:pt x="4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/>
                <a:cs typeface="+mn-cs"/>
              </a:endParaRPr>
            </a:p>
          </p:txBody>
        </p:sp>
        <p:sp>
          <p:nvSpPr>
            <p:cNvPr id="59" name="íṩlîḑé"/>
            <p:cNvSpPr/>
            <p:nvPr/>
          </p:nvSpPr>
          <p:spPr bwMode="auto">
            <a:xfrm>
              <a:off x="3538142" y="2755901"/>
              <a:ext cx="176213" cy="206375"/>
            </a:xfrm>
            <a:custGeom>
              <a:avLst/>
              <a:gdLst>
                <a:gd name="T0" fmla="*/ 90 w 105"/>
                <a:gd name="T1" fmla="*/ 91 h 123"/>
                <a:gd name="T2" fmla="*/ 87 w 105"/>
                <a:gd name="T3" fmla="*/ 82 h 123"/>
                <a:gd name="T4" fmla="*/ 65 w 105"/>
                <a:gd name="T5" fmla="*/ 87 h 123"/>
                <a:gd name="T6" fmla="*/ 54 w 105"/>
                <a:gd name="T7" fmla="*/ 96 h 123"/>
                <a:gd name="T8" fmla="*/ 31 w 105"/>
                <a:gd name="T9" fmla="*/ 116 h 123"/>
                <a:gd name="T10" fmla="*/ 22 w 105"/>
                <a:gd name="T11" fmla="*/ 120 h 123"/>
                <a:gd name="T12" fmla="*/ 9 w 105"/>
                <a:gd name="T13" fmla="*/ 93 h 123"/>
                <a:gd name="T14" fmla="*/ 5 w 105"/>
                <a:gd name="T15" fmla="*/ 69 h 123"/>
                <a:gd name="T16" fmla="*/ 14 w 105"/>
                <a:gd name="T17" fmla="*/ 72 h 123"/>
                <a:gd name="T18" fmla="*/ 29 w 105"/>
                <a:gd name="T19" fmla="*/ 89 h 123"/>
                <a:gd name="T20" fmla="*/ 42 w 105"/>
                <a:gd name="T21" fmla="*/ 76 h 123"/>
                <a:gd name="T22" fmla="*/ 21 w 105"/>
                <a:gd name="T23" fmla="*/ 22 h 123"/>
                <a:gd name="T24" fmla="*/ 19 w 105"/>
                <a:gd name="T25" fmla="*/ 4 h 123"/>
                <a:gd name="T26" fmla="*/ 37 w 105"/>
                <a:gd name="T27" fmla="*/ 6 h 123"/>
                <a:gd name="T28" fmla="*/ 46 w 105"/>
                <a:gd name="T29" fmla="*/ 25 h 123"/>
                <a:gd name="T30" fmla="*/ 65 w 105"/>
                <a:gd name="T31" fmla="*/ 64 h 123"/>
                <a:gd name="T32" fmla="*/ 76 w 105"/>
                <a:gd name="T33" fmla="*/ 50 h 123"/>
                <a:gd name="T34" fmla="*/ 77 w 105"/>
                <a:gd name="T35" fmla="*/ 30 h 123"/>
                <a:gd name="T36" fmla="*/ 102 w 105"/>
                <a:gd name="T37" fmla="*/ 60 h 123"/>
                <a:gd name="T38" fmla="*/ 101 w 105"/>
                <a:gd name="T39" fmla="*/ 90 h 123"/>
                <a:gd name="T40" fmla="*/ 90 w 105"/>
                <a:gd name="T41" fmla="*/ 9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5" h="123">
                  <a:moveTo>
                    <a:pt x="90" y="91"/>
                  </a:moveTo>
                  <a:cubicBezTo>
                    <a:pt x="89" y="89"/>
                    <a:pt x="88" y="86"/>
                    <a:pt x="87" y="82"/>
                  </a:cubicBezTo>
                  <a:cubicBezTo>
                    <a:pt x="83" y="70"/>
                    <a:pt x="75" y="74"/>
                    <a:pt x="65" y="87"/>
                  </a:cubicBezTo>
                  <a:cubicBezTo>
                    <a:pt x="60" y="93"/>
                    <a:pt x="61" y="92"/>
                    <a:pt x="54" y="96"/>
                  </a:cubicBezTo>
                  <a:cubicBezTo>
                    <a:pt x="48" y="99"/>
                    <a:pt x="38" y="101"/>
                    <a:pt x="31" y="116"/>
                  </a:cubicBezTo>
                  <a:cubicBezTo>
                    <a:pt x="28" y="123"/>
                    <a:pt x="27" y="123"/>
                    <a:pt x="22" y="120"/>
                  </a:cubicBezTo>
                  <a:cubicBezTo>
                    <a:pt x="15" y="116"/>
                    <a:pt x="8" y="107"/>
                    <a:pt x="9" y="93"/>
                  </a:cubicBezTo>
                  <a:cubicBezTo>
                    <a:pt x="10" y="83"/>
                    <a:pt x="0" y="75"/>
                    <a:pt x="5" y="69"/>
                  </a:cubicBezTo>
                  <a:cubicBezTo>
                    <a:pt x="6" y="67"/>
                    <a:pt x="10" y="66"/>
                    <a:pt x="14" y="72"/>
                  </a:cubicBezTo>
                  <a:cubicBezTo>
                    <a:pt x="21" y="84"/>
                    <a:pt x="22" y="93"/>
                    <a:pt x="29" y="89"/>
                  </a:cubicBezTo>
                  <a:cubicBezTo>
                    <a:pt x="37" y="85"/>
                    <a:pt x="45" y="85"/>
                    <a:pt x="42" y="76"/>
                  </a:cubicBezTo>
                  <a:cubicBezTo>
                    <a:pt x="40" y="69"/>
                    <a:pt x="28" y="38"/>
                    <a:pt x="21" y="22"/>
                  </a:cubicBezTo>
                  <a:cubicBezTo>
                    <a:pt x="18" y="14"/>
                    <a:pt x="14" y="12"/>
                    <a:pt x="19" y="4"/>
                  </a:cubicBezTo>
                  <a:cubicBezTo>
                    <a:pt x="20" y="2"/>
                    <a:pt x="28" y="0"/>
                    <a:pt x="37" y="6"/>
                  </a:cubicBezTo>
                  <a:cubicBezTo>
                    <a:pt x="37" y="6"/>
                    <a:pt x="41" y="9"/>
                    <a:pt x="46" y="25"/>
                  </a:cubicBezTo>
                  <a:cubicBezTo>
                    <a:pt x="51" y="42"/>
                    <a:pt x="58" y="69"/>
                    <a:pt x="65" y="64"/>
                  </a:cubicBezTo>
                  <a:cubicBezTo>
                    <a:pt x="72" y="59"/>
                    <a:pt x="77" y="56"/>
                    <a:pt x="76" y="50"/>
                  </a:cubicBezTo>
                  <a:cubicBezTo>
                    <a:pt x="76" y="44"/>
                    <a:pt x="71" y="31"/>
                    <a:pt x="77" y="30"/>
                  </a:cubicBezTo>
                  <a:cubicBezTo>
                    <a:pt x="82" y="29"/>
                    <a:pt x="96" y="26"/>
                    <a:pt x="102" y="60"/>
                  </a:cubicBezTo>
                  <a:cubicBezTo>
                    <a:pt x="105" y="76"/>
                    <a:pt x="103" y="85"/>
                    <a:pt x="101" y="90"/>
                  </a:cubicBezTo>
                  <a:cubicBezTo>
                    <a:pt x="98" y="97"/>
                    <a:pt x="94" y="97"/>
                    <a:pt x="90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/>
                <a:cs typeface="+mn-cs"/>
              </a:endParaRPr>
            </a:p>
          </p:txBody>
        </p:sp>
        <p:sp>
          <p:nvSpPr>
            <p:cNvPr id="60" name="î$ḷïḓè"/>
            <p:cNvSpPr/>
            <p:nvPr/>
          </p:nvSpPr>
          <p:spPr bwMode="auto">
            <a:xfrm>
              <a:off x="3828654" y="2736851"/>
              <a:ext cx="230188" cy="242888"/>
            </a:xfrm>
            <a:custGeom>
              <a:avLst/>
              <a:gdLst>
                <a:gd name="T0" fmla="*/ 133 w 137"/>
                <a:gd name="T1" fmla="*/ 142 h 145"/>
                <a:gd name="T2" fmla="*/ 105 w 137"/>
                <a:gd name="T3" fmla="*/ 141 h 145"/>
                <a:gd name="T4" fmla="*/ 77 w 137"/>
                <a:gd name="T5" fmla="*/ 111 h 145"/>
                <a:gd name="T6" fmla="*/ 67 w 137"/>
                <a:gd name="T7" fmla="*/ 73 h 145"/>
                <a:gd name="T8" fmla="*/ 62 w 137"/>
                <a:gd name="T9" fmla="*/ 72 h 145"/>
                <a:gd name="T10" fmla="*/ 28 w 137"/>
                <a:gd name="T11" fmla="*/ 108 h 145"/>
                <a:gd name="T12" fmla="*/ 4 w 137"/>
                <a:gd name="T13" fmla="*/ 89 h 145"/>
                <a:gd name="T14" fmla="*/ 21 w 137"/>
                <a:gd name="T15" fmla="*/ 88 h 145"/>
                <a:gd name="T16" fmla="*/ 46 w 137"/>
                <a:gd name="T17" fmla="*/ 63 h 145"/>
                <a:gd name="T18" fmla="*/ 20 w 137"/>
                <a:gd name="T19" fmla="*/ 46 h 145"/>
                <a:gd name="T20" fmla="*/ 31 w 137"/>
                <a:gd name="T21" fmla="*/ 26 h 145"/>
                <a:gd name="T22" fmla="*/ 64 w 137"/>
                <a:gd name="T23" fmla="*/ 29 h 145"/>
                <a:gd name="T24" fmla="*/ 66 w 137"/>
                <a:gd name="T25" fmla="*/ 12 h 145"/>
                <a:gd name="T26" fmla="*/ 75 w 137"/>
                <a:gd name="T27" fmla="*/ 0 h 145"/>
                <a:gd name="T28" fmla="*/ 90 w 137"/>
                <a:gd name="T29" fmla="*/ 17 h 145"/>
                <a:gd name="T30" fmla="*/ 106 w 137"/>
                <a:gd name="T31" fmla="*/ 30 h 145"/>
                <a:gd name="T32" fmla="*/ 112 w 137"/>
                <a:gd name="T33" fmla="*/ 47 h 145"/>
                <a:gd name="T34" fmla="*/ 79 w 137"/>
                <a:gd name="T35" fmla="*/ 55 h 145"/>
                <a:gd name="T36" fmla="*/ 127 w 137"/>
                <a:gd name="T37" fmla="*/ 130 h 145"/>
                <a:gd name="T38" fmla="*/ 133 w 137"/>
                <a:gd name="T39" fmla="*/ 14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" h="145">
                  <a:moveTo>
                    <a:pt x="133" y="142"/>
                  </a:moveTo>
                  <a:cubicBezTo>
                    <a:pt x="133" y="142"/>
                    <a:pt x="118" y="145"/>
                    <a:pt x="105" y="141"/>
                  </a:cubicBezTo>
                  <a:cubicBezTo>
                    <a:pt x="86" y="136"/>
                    <a:pt x="83" y="126"/>
                    <a:pt x="77" y="111"/>
                  </a:cubicBezTo>
                  <a:cubicBezTo>
                    <a:pt x="74" y="100"/>
                    <a:pt x="69" y="86"/>
                    <a:pt x="67" y="73"/>
                  </a:cubicBezTo>
                  <a:cubicBezTo>
                    <a:pt x="65" y="73"/>
                    <a:pt x="63" y="72"/>
                    <a:pt x="62" y="72"/>
                  </a:cubicBezTo>
                  <a:cubicBezTo>
                    <a:pt x="62" y="72"/>
                    <a:pt x="42" y="108"/>
                    <a:pt x="28" y="108"/>
                  </a:cubicBezTo>
                  <a:cubicBezTo>
                    <a:pt x="14" y="108"/>
                    <a:pt x="0" y="102"/>
                    <a:pt x="4" y="89"/>
                  </a:cubicBezTo>
                  <a:cubicBezTo>
                    <a:pt x="4" y="89"/>
                    <a:pt x="9" y="86"/>
                    <a:pt x="21" y="88"/>
                  </a:cubicBezTo>
                  <a:cubicBezTo>
                    <a:pt x="33" y="90"/>
                    <a:pt x="46" y="63"/>
                    <a:pt x="46" y="63"/>
                  </a:cubicBezTo>
                  <a:cubicBezTo>
                    <a:pt x="46" y="63"/>
                    <a:pt x="20" y="54"/>
                    <a:pt x="20" y="46"/>
                  </a:cubicBezTo>
                  <a:cubicBezTo>
                    <a:pt x="20" y="38"/>
                    <a:pt x="21" y="20"/>
                    <a:pt x="31" y="26"/>
                  </a:cubicBezTo>
                  <a:cubicBezTo>
                    <a:pt x="42" y="31"/>
                    <a:pt x="61" y="36"/>
                    <a:pt x="64" y="29"/>
                  </a:cubicBezTo>
                  <a:cubicBezTo>
                    <a:pt x="67" y="22"/>
                    <a:pt x="66" y="16"/>
                    <a:pt x="66" y="12"/>
                  </a:cubicBezTo>
                  <a:cubicBezTo>
                    <a:pt x="65" y="7"/>
                    <a:pt x="67" y="1"/>
                    <a:pt x="75" y="0"/>
                  </a:cubicBezTo>
                  <a:cubicBezTo>
                    <a:pt x="83" y="0"/>
                    <a:pt x="92" y="5"/>
                    <a:pt x="90" y="17"/>
                  </a:cubicBezTo>
                  <a:cubicBezTo>
                    <a:pt x="89" y="30"/>
                    <a:pt x="86" y="33"/>
                    <a:pt x="106" y="30"/>
                  </a:cubicBezTo>
                  <a:cubicBezTo>
                    <a:pt x="108" y="29"/>
                    <a:pt x="120" y="41"/>
                    <a:pt x="112" y="47"/>
                  </a:cubicBezTo>
                  <a:cubicBezTo>
                    <a:pt x="104" y="53"/>
                    <a:pt x="78" y="50"/>
                    <a:pt x="79" y="55"/>
                  </a:cubicBezTo>
                  <a:cubicBezTo>
                    <a:pt x="81" y="96"/>
                    <a:pt x="113" y="122"/>
                    <a:pt x="127" y="130"/>
                  </a:cubicBezTo>
                  <a:cubicBezTo>
                    <a:pt x="137" y="135"/>
                    <a:pt x="136" y="140"/>
                    <a:pt x="133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/>
                <a:cs typeface="+mn-cs"/>
              </a:endParaRPr>
            </a:p>
          </p:txBody>
        </p:sp>
        <p:sp>
          <p:nvSpPr>
            <p:cNvPr id="61" name="işḻíḍê"/>
            <p:cNvSpPr/>
            <p:nvPr/>
          </p:nvSpPr>
          <p:spPr bwMode="auto">
            <a:xfrm>
              <a:off x="3336529" y="3048001"/>
              <a:ext cx="922338" cy="860425"/>
            </a:xfrm>
            <a:custGeom>
              <a:avLst/>
              <a:gdLst>
                <a:gd name="T0" fmla="*/ 289 w 552"/>
                <a:gd name="T1" fmla="*/ 111 h 514"/>
                <a:gd name="T2" fmla="*/ 290 w 552"/>
                <a:gd name="T3" fmla="*/ 132 h 514"/>
                <a:gd name="T4" fmla="*/ 315 w 552"/>
                <a:gd name="T5" fmla="*/ 152 h 514"/>
                <a:gd name="T6" fmla="*/ 239 w 552"/>
                <a:gd name="T7" fmla="*/ 132 h 514"/>
                <a:gd name="T8" fmla="*/ 259 w 552"/>
                <a:gd name="T9" fmla="*/ 111 h 514"/>
                <a:gd name="T10" fmla="*/ 236 w 552"/>
                <a:gd name="T11" fmla="*/ 429 h 514"/>
                <a:gd name="T12" fmla="*/ 236 w 552"/>
                <a:gd name="T13" fmla="*/ 429 h 514"/>
                <a:gd name="T14" fmla="*/ 308 w 552"/>
                <a:gd name="T15" fmla="*/ 425 h 514"/>
                <a:gd name="T16" fmla="*/ 320 w 552"/>
                <a:gd name="T17" fmla="*/ 442 h 514"/>
                <a:gd name="T18" fmla="*/ 312 w 552"/>
                <a:gd name="T19" fmla="*/ 444 h 514"/>
                <a:gd name="T20" fmla="*/ 311 w 552"/>
                <a:gd name="T21" fmla="*/ 439 h 514"/>
                <a:gd name="T22" fmla="*/ 262 w 552"/>
                <a:gd name="T23" fmla="*/ 436 h 514"/>
                <a:gd name="T24" fmla="*/ 268 w 552"/>
                <a:gd name="T25" fmla="*/ 441 h 514"/>
                <a:gd name="T26" fmla="*/ 262 w 552"/>
                <a:gd name="T27" fmla="*/ 443 h 514"/>
                <a:gd name="T28" fmla="*/ 294 w 552"/>
                <a:gd name="T29" fmla="*/ 449 h 514"/>
                <a:gd name="T30" fmla="*/ 285 w 552"/>
                <a:gd name="T31" fmla="*/ 435 h 514"/>
                <a:gd name="T32" fmla="*/ 281 w 552"/>
                <a:gd name="T33" fmla="*/ 432 h 514"/>
                <a:gd name="T34" fmla="*/ 277 w 552"/>
                <a:gd name="T35" fmla="*/ 428 h 514"/>
                <a:gd name="T36" fmla="*/ 291 w 552"/>
                <a:gd name="T37" fmla="*/ 432 h 514"/>
                <a:gd name="T38" fmla="*/ 284 w 552"/>
                <a:gd name="T39" fmla="*/ 445 h 514"/>
                <a:gd name="T40" fmla="*/ 307 w 552"/>
                <a:gd name="T41" fmla="*/ 157 h 514"/>
                <a:gd name="T42" fmla="*/ 231 w 552"/>
                <a:gd name="T43" fmla="*/ 322 h 514"/>
                <a:gd name="T44" fmla="*/ 261 w 552"/>
                <a:gd name="T45" fmla="*/ 157 h 514"/>
                <a:gd name="T46" fmla="*/ 285 w 552"/>
                <a:gd name="T47" fmla="*/ 157 h 514"/>
                <a:gd name="T48" fmla="*/ 232 w 552"/>
                <a:gd name="T49" fmla="*/ 336 h 514"/>
                <a:gd name="T50" fmla="*/ 221 w 552"/>
                <a:gd name="T51" fmla="*/ 313 h 514"/>
                <a:gd name="T52" fmla="*/ 127 w 552"/>
                <a:gd name="T53" fmla="*/ 280 h 514"/>
                <a:gd name="T54" fmla="*/ 127 w 552"/>
                <a:gd name="T55" fmla="*/ 264 h 514"/>
                <a:gd name="T56" fmla="*/ 35 w 552"/>
                <a:gd name="T57" fmla="*/ 260 h 514"/>
                <a:gd name="T58" fmla="*/ 183 w 552"/>
                <a:gd name="T59" fmla="*/ 399 h 514"/>
                <a:gd name="T60" fmla="*/ 366 w 552"/>
                <a:gd name="T61" fmla="*/ 386 h 514"/>
                <a:gd name="T62" fmla="*/ 503 w 552"/>
                <a:gd name="T63" fmla="*/ 214 h 514"/>
                <a:gd name="T64" fmla="*/ 311 w 552"/>
                <a:gd name="T65" fmla="*/ 264 h 514"/>
                <a:gd name="T66" fmla="*/ 311 w 552"/>
                <a:gd name="T67" fmla="*/ 280 h 514"/>
                <a:gd name="T68" fmla="*/ 326 w 552"/>
                <a:gd name="T69" fmla="*/ 332 h 514"/>
                <a:gd name="T70" fmla="*/ 323 w 552"/>
                <a:gd name="T71" fmla="*/ 336 h 514"/>
                <a:gd name="T72" fmla="*/ 295 w 552"/>
                <a:gd name="T73" fmla="*/ 327 h 514"/>
                <a:gd name="T74" fmla="*/ 266 w 552"/>
                <a:gd name="T75" fmla="*/ 328 h 514"/>
                <a:gd name="T76" fmla="*/ 237 w 552"/>
                <a:gd name="T77" fmla="*/ 327 h 514"/>
                <a:gd name="T78" fmla="*/ 252 w 552"/>
                <a:gd name="T79" fmla="*/ 366 h 514"/>
                <a:gd name="T80" fmla="*/ 294 w 552"/>
                <a:gd name="T81" fmla="*/ 366 h 514"/>
                <a:gd name="T82" fmla="*/ 199 w 552"/>
                <a:gd name="T83" fmla="*/ 407 h 514"/>
                <a:gd name="T84" fmla="*/ 211 w 552"/>
                <a:gd name="T85" fmla="*/ 407 h 514"/>
                <a:gd name="T86" fmla="*/ 376 w 552"/>
                <a:gd name="T87" fmla="*/ 311 h 514"/>
                <a:gd name="T88" fmla="*/ 336 w 552"/>
                <a:gd name="T89" fmla="*/ 314 h 514"/>
                <a:gd name="T90" fmla="*/ 354 w 552"/>
                <a:gd name="T91" fmla="*/ 354 h 514"/>
                <a:gd name="T92" fmla="*/ 403 w 552"/>
                <a:gd name="T93" fmla="*/ 288 h 514"/>
                <a:gd name="T94" fmla="*/ 211 w 552"/>
                <a:gd name="T95" fmla="*/ 346 h 514"/>
                <a:gd name="T96" fmla="*/ 192 w 552"/>
                <a:gd name="T97" fmla="*/ 297 h 514"/>
                <a:gd name="T98" fmla="*/ 144 w 552"/>
                <a:gd name="T99" fmla="*/ 288 h 514"/>
                <a:gd name="T100" fmla="*/ 285 w 552"/>
                <a:gd name="T101" fmla="*/ 302 h 514"/>
                <a:gd name="T102" fmla="*/ 269 w 552"/>
                <a:gd name="T103" fmla="*/ 229 h 514"/>
                <a:gd name="T104" fmla="*/ 278 w 552"/>
                <a:gd name="T105" fmla="*/ 268 h 514"/>
                <a:gd name="T106" fmla="*/ 273 w 552"/>
                <a:gd name="T107" fmla="*/ 169 h 514"/>
                <a:gd name="T108" fmla="*/ 273 w 552"/>
                <a:gd name="T109" fmla="*/ 169 h 514"/>
                <a:gd name="T110" fmla="*/ 269 w 552"/>
                <a:gd name="T111" fmla="*/ 120 h 514"/>
                <a:gd name="T112" fmla="*/ 281 w 552"/>
                <a:gd name="T113" fmla="*/ 132 h 514"/>
                <a:gd name="T114" fmla="*/ 552 w 552"/>
                <a:gd name="T115" fmla="*/ 258 h 514"/>
                <a:gd name="T116" fmla="*/ 0 w 552"/>
                <a:gd name="T117" fmla="*/ 258 h 514"/>
                <a:gd name="T118" fmla="*/ 383 w 552"/>
                <a:gd name="T119" fmla="*/ 403 h 514"/>
                <a:gd name="T120" fmla="*/ 169 w 552"/>
                <a:gd name="T121" fmla="*/ 112 h 514"/>
                <a:gd name="T122" fmla="*/ 383 w 552"/>
                <a:gd name="T123" fmla="*/ 40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52" h="514">
                  <a:moveTo>
                    <a:pt x="270" y="68"/>
                  </a:moveTo>
                  <a:cubicBezTo>
                    <a:pt x="276" y="68"/>
                    <a:pt x="276" y="68"/>
                    <a:pt x="276" y="68"/>
                  </a:cubicBezTo>
                  <a:cubicBezTo>
                    <a:pt x="276" y="89"/>
                    <a:pt x="276" y="89"/>
                    <a:pt x="276" y="89"/>
                  </a:cubicBezTo>
                  <a:cubicBezTo>
                    <a:pt x="288" y="100"/>
                    <a:pt x="289" y="111"/>
                    <a:pt x="289" y="111"/>
                  </a:cubicBezTo>
                  <a:cubicBezTo>
                    <a:pt x="286" y="111"/>
                    <a:pt x="286" y="111"/>
                    <a:pt x="286" y="111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90" y="118"/>
                    <a:pt x="290" y="118"/>
                    <a:pt x="290" y="118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307" y="132"/>
                    <a:pt x="307" y="132"/>
                    <a:pt x="307" y="132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52"/>
                    <a:pt x="315" y="152"/>
                    <a:pt x="315" y="152"/>
                  </a:cubicBezTo>
                  <a:cubicBezTo>
                    <a:pt x="231" y="152"/>
                    <a:pt x="231" y="152"/>
                    <a:pt x="231" y="152"/>
                  </a:cubicBezTo>
                  <a:cubicBezTo>
                    <a:pt x="231" y="144"/>
                    <a:pt x="231" y="144"/>
                    <a:pt x="231" y="144"/>
                  </a:cubicBezTo>
                  <a:cubicBezTo>
                    <a:pt x="239" y="144"/>
                    <a:pt x="239" y="144"/>
                    <a:pt x="239" y="144"/>
                  </a:cubicBezTo>
                  <a:cubicBezTo>
                    <a:pt x="239" y="132"/>
                    <a:pt x="239" y="132"/>
                    <a:pt x="239" y="132"/>
                  </a:cubicBezTo>
                  <a:cubicBezTo>
                    <a:pt x="256" y="132"/>
                    <a:pt x="256" y="132"/>
                    <a:pt x="256" y="132"/>
                  </a:cubicBezTo>
                  <a:cubicBezTo>
                    <a:pt x="256" y="118"/>
                    <a:pt x="256" y="118"/>
                    <a:pt x="256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1"/>
                    <a:pt x="259" y="111"/>
                    <a:pt x="259" y="111"/>
                  </a:cubicBezTo>
                  <a:cubicBezTo>
                    <a:pt x="257" y="111"/>
                    <a:pt x="257" y="111"/>
                    <a:pt x="257" y="111"/>
                  </a:cubicBezTo>
                  <a:cubicBezTo>
                    <a:pt x="258" y="101"/>
                    <a:pt x="267" y="93"/>
                    <a:pt x="270" y="90"/>
                  </a:cubicBezTo>
                  <a:cubicBezTo>
                    <a:pt x="270" y="68"/>
                    <a:pt x="270" y="68"/>
                    <a:pt x="270" y="68"/>
                  </a:cubicBezTo>
                  <a:close/>
                  <a:moveTo>
                    <a:pt x="236" y="429"/>
                  </a:moveTo>
                  <a:cubicBezTo>
                    <a:pt x="242" y="429"/>
                    <a:pt x="242" y="429"/>
                    <a:pt x="242" y="429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28" y="451"/>
                    <a:pt x="228" y="451"/>
                    <a:pt x="228" y="451"/>
                  </a:cubicBezTo>
                  <a:cubicBezTo>
                    <a:pt x="236" y="429"/>
                    <a:pt x="236" y="429"/>
                    <a:pt x="236" y="429"/>
                  </a:cubicBezTo>
                  <a:close/>
                  <a:moveTo>
                    <a:pt x="312" y="444"/>
                  </a:moveTo>
                  <a:cubicBezTo>
                    <a:pt x="302" y="447"/>
                    <a:pt x="302" y="447"/>
                    <a:pt x="302" y="447"/>
                  </a:cubicBezTo>
                  <a:cubicBezTo>
                    <a:pt x="301" y="442"/>
                    <a:pt x="301" y="442"/>
                    <a:pt x="301" y="442"/>
                  </a:cubicBezTo>
                  <a:cubicBezTo>
                    <a:pt x="308" y="425"/>
                    <a:pt x="308" y="425"/>
                    <a:pt x="308" y="425"/>
                  </a:cubicBezTo>
                  <a:cubicBezTo>
                    <a:pt x="313" y="423"/>
                    <a:pt x="313" y="423"/>
                    <a:pt x="313" y="423"/>
                  </a:cubicBezTo>
                  <a:cubicBezTo>
                    <a:pt x="316" y="438"/>
                    <a:pt x="316" y="438"/>
                    <a:pt x="316" y="438"/>
                  </a:cubicBezTo>
                  <a:cubicBezTo>
                    <a:pt x="319" y="437"/>
                    <a:pt x="319" y="437"/>
                    <a:pt x="319" y="437"/>
                  </a:cubicBezTo>
                  <a:cubicBezTo>
                    <a:pt x="320" y="442"/>
                    <a:pt x="320" y="442"/>
                    <a:pt x="320" y="442"/>
                  </a:cubicBezTo>
                  <a:cubicBezTo>
                    <a:pt x="317" y="443"/>
                    <a:pt x="317" y="443"/>
                    <a:pt x="317" y="443"/>
                  </a:cubicBezTo>
                  <a:cubicBezTo>
                    <a:pt x="318" y="447"/>
                    <a:pt x="318" y="447"/>
                    <a:pt x="318" y="447"/>
                  </a:cubicBezTo>
                  <a:cubicBezTo>
                    <a:pt x="313" y="448"/>
                    <a:pt x="313" y="448"/>
                    <a:pt x="313" y="448"/>
                  </a:cubicBezTo>
                  <a:cubicBezTo>
                    <a:pt x="312" y="444"/>
                    <a:pt x="312" y="444"/>
                    <a:pt x="312" y="444"/>
                  </a:cubicBezTo>
                  <a:close/>
                  <a:moveTo>
                    <a:pt x="311" y="439"/>
                  </a:moveTo>
                  <a:cubicBezTo>
                    <a:pt x="310" y="432"/>
                    <a:pt x="310" y="432"/>
                    <a:pt x="310" y="432"/>
                  </a:cubicBezTo>
                  <a:cubicBezTo>
                    <a:pt x="306" y="441"/>
                    <a:pt x="306" y="441"/>
                    <a:pt x="306" y="441"/>
                  </a:cubicBezTo>
                  <a:cubicBezTo>
                    <a:pt x="311" y="439"/>
                    <a:pt x="311" y="439"/>
                    <a:pt x="311" y="439"/>
                  </a:cubicBezTo>
                  <a:close/>
                  <a:moveTo>
                    <a:pt x="259" y="440"/>
                  </a:moveTo>
                  <a:cubicBezTo>
                    <a:pt x="257" y="439"/>
                    <a:pt x="256" y="438"/>
                    <a:pt x="257" y="436"/>
                  </a:cubicBezTo>
                  <a:cubicBezTo>
                    <a:pt x="257" y="434"/>
                    <a:pt x="258" y="433"/>
                    <a:pt x="259" y="433"/>
                  </a:cubicBezTo>
                  <a:cubicBezTo>
                    <a:pt x="261" y="434"/>
                    <a:pt x="262" y="435"/>
                    <a:pt x="262" y="436"/>
                  </a:cubicBezTo>
                  <a:cubicBezTo>
                    <a:pt x="262" y="439"/>
                    <a:pt x="261" y="440"/>
                    <a:pt x="259" y="440"/>
                  </a:cubicBezTo>
                  <a:close/>
                  <a:moveTo>
                    <a:pt x="250" y="445"/>
                  </a:moveTo>
                  <a:cubicBezTo>
                    <a:pt x="250" y="450"/>
                    <a:pt x="253" y="452"/>
                    <a:pt x="258" y="452"/>
                  </a:cubicBezTo>
                  <a:cubicBezTo>
                    <a:pt x="263" y="453"/>
                    <a:pt x="267" y="449"/>
                    <a:pt x="268" y="441"/>
                  </a:cubicBezTo>
                  <a:cubicBezTo>
                    <a:pt x="269" y="433"/>
                    <a:pt x="266" y="429"/>
                    <a:pt x="259" y="428"/>
                  </a:cubicBezTo>
                  <a:cubicBezTo>
                    <a:pt x="254" y="428"/>
                    <a:pt x="251" y="430"/>
                    <a:pt x="250" y="436"/>
                  </a:cubicBezTo>
                  <a:cubicBezTo>
                    <a:pt x="250" y="440"/>
                    <a:pt x="252" y="443"/>
                    <a:pt x="257" y="444"/>
                  </a:cubicBezTo>
                  <a:cubicBezTo>
                    <a:pt x="258" y="444"/>
                    <a:pt x="260" y="444"/>
                    <a:pt x="262" y="443"/>
                  </a:cubicBezTo>
                  <a:cubicBezTo>
                    <a:pt x="261" y="446"/>
                    <a:pt x="260" y="448"/>
                    <a:pt x="258" y="448"/>
                  </a:cubicBezTo>
                  <a:cubicBezTo>
                    <a:pt x="257" y="448"/>
                    <a:pt x="256" y="447"/>
                    <a:pt x="256" y="446"/>
                  </a:cubicBezTo>
                  <a:cubicBezTo>
                    <a:pt x="250" y="445"/>
                    <a:pt x="250" y="445"/>
                    <a:pt x="250" y="445"/>
                  </a:cubicBezTo>
                  <a:close/>
                  <a:moveTo>
                    <a:pt x="294" y="449"/>
                  </a:moveTo>
                  <a:cubicBezTo>
                    <a:pt x="276" y="452"/>
                    <a:pt x="276" y="452"/>
                    <a:pt x="276" y="452"/>
                  </a:cubicBezTo>
                  <a:cubicBezTo>
                    <a:pt x="276" y="450"/>
                    <a:pt x="276" y="448"/>
                    <a:pt x="277" y="446"/>
                  </a:cubicBezTo>
                  <a:cubicBezTo>
                    <a:pt x="278" y="444"/>
                    <a:pt x="279" y="442"/>
                    <a:pt x="282" y="439"/>
                  </a:cubicBezTo>
                  <a:cubicBezTo>
                    <a:pt x="284" y="437"/>
                    <a:pt x="285" y="436"/>
                    <a:pt x="285" y="435"/>
                  </a:cubicBezTo>
                  <a:cubicBezTo>
                    <a:pt x="285" y="434"/>
                    <a:pt x="285" y="433"/>
                    <a:pt x="285" y="433"/>
                  </a:cubicBezTo>
                  <a:cubicBezTo>
                    <a:pt x="285" y="432"/>
                    <a:pt x="285" y="431"/>
                    <a:pt x="284" y="431"/>
                  </a:cubicBezTo>
                  <a:cubicBezTo>
                    <a:pt x="284" y="431"/>
                    <a:pt x="283" y="430"/>
                    <a:pt x="282" y="431"/>
                  </a:cubicBezTo>
                  <a:cubicBezTo>
                    <a:pt x="282" y="431"/>
                    <a:pt x="281" y="431"/>
                    <a:pt x="281" y="432"/>
                  </a:cubicBezTo>
                  <a:cubicBezTo>
                    <a:pt x="280" y="432"/>
                    <a:pt x="280" y="433"/>
                    <a:pt x="280" y="435"/>
                  </a:cubicBezTo>
                  <a:cubicBezTo>
                    <a:pt x="274" y="435"/>
                    <a:pt x="274" y="435"/>
                    <a:pt x="274" y="435"/>
                  </a:cubicBezTo>
                  <a:cubicBezTo>
                    <a:pt x="274" y="433"/>
                    <a:pt x="274" y="432"/>
                    <a:pt x="275" y="430"/>
                  </a:cubicBezTo>
                  <a:cubicBezTo>
                    <a:pt x="275" y="429"/>
                    <a:pt x="276" y="428"/>
                    <a:pt x="277" y="428"/>
                  </a:cubicBezTo>
                  <a:cubicBezTo>
                    <a:pt x="278" y="427"/>
                    <a:pt x="280" y="426"/>
                    <a:pt x="282" y="426"/>
                  </a:cubicBezTo>
                  <a:cubicBezTo>
                    <a:pt x="284" y="426"/>
                    <a:pt x="285" y="426"/>
                    <a:pt x="287" y="426"/>
                  </a:cubicBezTo>
                  <a:cubicBezTo>
                    <a:pt x="288" y="426"/>
                    <a:pt x="289" y="427"/>
                    <a:pt x="290" y="428"/>
                  </a:cubicBezTo>
                  <a:cubicBezTo>
                    <a:pt x="291" y="429"/>
                    <a:pt x="291" y="430"/>
                    <a:pt x="291" y="432"/>
                  </a:cubicBezTo>
                  <a:cubicBezTo>
                    <a:pt x="292" y="433"/>
                    <a:pt x="291" y="435"/>
                    <a:pt x="291" y="436"/>
                  </a:cubicBezTo>
                  <a:cubicBezTo>
                    <a:pt x="290" y="437"/>
                    <a:pt x="289" y="439"/>
                    <a:pt x="287" y="441"/>
                  </a:cubicBezTo>
                  <a:cubicBezTo>
                    <a:pt x="286" y="442"/>
                    <a:pt x="285" y="443"/>
                    <a:pt x="285" y="443"/>
                  </a:cubicBezTo>
                  <a:cubicBezTo>
                    <a:pt x="285" y="444"/>
                    <a:pt x="284" y="444"/>
                    <a:pt x="284" y="445"/>
                  </a:cubicBezTo>
                  <a:cubicBezTo>
                    <a:pt x="293" y="444"/>
                    <a:pt x="293" y="444"/>
                    <a:pt x="293" y="444"/>
                  </a:cubicBezTo>
                  <a:cubicBezTo>
                    <a:pt x="294" y="449"/>
                    <a:pt x="294" y="449"/>
                    <a:pt x="294" y="449"/>
                  </a:cubicBezTo>
                  <a:close/>
                  <a:moveTo>
                    <a:pt x="285" y="157"/>
                  </a:moveTo>
                  <a:cubicBezTo>
                    <a:pt x="307" y="157"/>
                    <a:pt x="307" y="157"/>
                    <a:pt x="307" y="157"/>
                  </a:cubicBezTo>
                  <a:cubicBezTo>
                    <a:pt x="307" y="302"/>
                    <a:pt x="307" y="302"/>
                    <a:pt x="307" y="302"/>
                  </a:cubicBezTo>
                  <a:cubicBezTo>
                    <a:pt x="316" y="302"/>
                    <a:pt x="316" y="302"/>
                    <a:pt x="316" y="302"/>
                  </a:cubicBezTo>
                  <a:cubicBezTo>
                    <a:pt x="316" y="322"/>
                    <a:pt x="316" y="322"/>
                    <a:pt x="316" y="322"/>
                  </a:cubicBezTo>
                  <a:cubicBezTo>
                    <a:pt x="231" y="322"/>
                    <a:pt x="231" y="322"/>
                    <a:pt x="231" y="322"/>
                  </a:cubicBezTo>
                  <a:cubicBezTo>
                    <a:pt x="231" y="302"/>
                    <a:pt x="231" y="302"/>
                    <a:pt x="231" y="302"/>
                  </a:cubicBezTo>
                  <a:cubicBezTo>
                    <a:pt x="239" y="302"/>
                    <a:pt x="239" y="302"/>
                    <a:pt x="239" y="302"/>
                  </a:cubicBezTo>
                  <a:cubicBezTo>
                    <a:pt x="239" y="157"/>
                    <a:pt x="239" y="157"/>
                    <a:pt x="239" y="157"/>
                  </a:cubicBezTo>
                  <a:cubicBezTo>
                    <a:pt x="261" y="157"/>
                    <a:pt x="261" y="157"/>
                    <a:pt x="261" y="157"/>
                  </a:cubicBezTo>
                  <a:cubicBezTo>
                    <a:pt x="261" y="209"/>
                    <a:pt x="261" y="209"/>
                    <a:pt x="261" y="209"/>
                  </a:cubicBezTo>
                  <a:cubicBezTo>
                    <a:pt x="262" y="208"/>
                    <a:pt x="262" y="208"/>
                    <a:pt x="262" y="208"/>
                  </a:cubicBezTo>
                  <a:cubicBezTo>
                    <a:pt x="262" y="208"/>
                    <a:pt x="272" y="196"/>
                    <a:pt x="285" y="207"/>
                  </a:cubicBezTo>
                  <a:cubicBezTo>
                    <a:pt x="285" y="157"/>
                    <a:pt x="285" y="157"/>
                    <a:pt x="285" y="157"/>
                  </a:cubicBezTo>
                  <a:close/>
                  <a:moveTo>
                    <a:pt x="232" y="327"/>
                  </a:moveTo>
                  <a:cubicBezTo>
                    <a:pt x="224" y="327"/>
                    <a:pt x="224" y="327"/>
                    <a:pt x="224" y="327"/>
                  </a:cubicBezTo>
                  <a:cubicBezTo>
                    <a:pt x="224" y="336"/>
                    <a:pt x="224" y="336"/>
                    <a:pt x="224" y="336"/>
                  </a:cubicBezTo>
                  <a:cubicBezTo>
                    <a:pt x="232" y="336"/>
                    <a:pt x="232" y="336"/>
                    <a:pt x="232" y="336"/>
                  </a:cubicBezTo>
                  <a:cubicBezTo>
                    <a:pt x="232" y="407"/>
                    <a:pt x="232" y="407"/>
                    <a:pt x="232" y="407"/>
                  </a:cubicBezTo>
                  <a:cubicBezTo>
                    <a:pt x="221" y="407"/>
                    <a:pt x="221" y="407"/>
                    <a:pt x="221" y="407"/>
                  </a:cubicBezTo>
                  <a:cubicBezTo>
                    <a:pt x="221" y="332"/>
                    <a:pt x="221" y="332"/>
                    <a:pt x="221" y="332"/>
                  </a:cubicBezTo>
                  <a:cubicBezTo>
                    <a:pt x="221" y="323"/>
                    <a:pt x="221" y="316"/>
                    <a:pt x="221" y="313"/>
                  </a:cubicBezTo>
                  <a:cubicBezTo>
                    <a:pt x="221" y="299"/>
                    <a:pt x="203" y="287"/>
                    <a:pt x="202" y="288"/>
                  </a:cubicBezTo>
                  <a:cubicBezTo>
                    <a:pt x="236" y="288"/>
                    <a:pt x="236" y="288"/>
                    <a:pt x="236" y="288"/>
                  </a:cubicBezTo>
                  <a:cubicBezTo>
                    <a:pt x="236" y="280"/>
                    <a:pt x="236" y="280"/>
                    <a:pt x="236" y="280"/>
                  </a:cubicBezTo>
                  <a:cubicBezTo>
                    <a:pt x="127" y="280"/>
                    <a:pt x="127" y="280"/>
                    <a:pt x="127" y="280"/>
                  </a:cubicBezTo>
                  <a:cubicBezTo>
                    <a:pt x="127" y="272"/>
                    <a:pt x="127" y="272"/>
                    <a:pt x="127" y="272"/>
                  </a:cubicBezTo>
                  <a:cubicBezTo>
                    <a:pt x="236" y="272"/>
                    <a:pt x="236" y="272"/>
                    <a:pt x="236" y="272"/>
                  </a:cubicBezTo>
                  <a:cubicBezTo>
                    <a:pt x="236" y="264"/>
                    <a:pt x="236" y="264"/>
                    <a:pt x="236" y="264"/>
                  </a:cubicBezTo>
                  <a:cubicBezTo>
                    <a:pt x="127" y="264"/>
                    <a:pt x="127" y="264"/>
                    <a:pt x="127" y="264"/>
                  </a:cubicBezTo>
                  <a:cubicBezTo>
                    <a:pt x="127" y="263"/>
                    <a:pt x="127" y="263"/>
                    <a:pt x="127" y="263"/>
                  </a:cubicBezTo>
                  <a:cubicBezTo>
                    <a:pt x="103" y="204"/>
                    <a:pt x="54" y="217"/>
                    <a:pt x="54" y="217"/>
                  </a:cubicBezTo>
                  <a:cubicBezTo>
                    <a:pt x="53" y="218"/>
                    <a:pt x="45" y="214"/>
                    <a:pt x="45" y="215"/>
                  </a:cubicBezTo>
                  <a:cubicBezTo>
                    <a:pt x="39" y="229"/>
                    <a:pt x="35" y="245"/>
                    <a:pt x="35" y="260"/>
                  </a:cubicBezTo>
                  <a:cubicBezTo>
                    <a:pt x="35" y="330"/>
                    <a:pt x="92" y="388"/>
                    <a:pt x="161" y="388"/>
                  </a:cubicBezTo>
                  <a:cubicBezTo>
                    <a:pt x="168" y="388"/>
                    <a:pt x="174" y="387"/>
                    <a:pt x="180" y="386"/>
                  </a:cubicBezTo>
                  <a:cubicBezTo>
                    <a:pt x="181" y="386"/>
                    <a:pt x="181" y="386"/>
                    <a:pt x="181" y="386"/>
                  </a:cubicBezTo>
                  <a:cubicBezTo>
                    <a:pt x="183" y="399"/>
                    <a:pt x="183" y="399"/>
                    <a:pt x="183" y="399"/>
                  </a:cubicBezTo>
                  <a:cubicBezTo>
                    <a:pt x="184" y="411"/>
                    <a:pt x="187" y="416"/>
                    <a:pt x="187" y="416"/>
                  </a:cubicBezTo>
                  <a:cubicBezTo>
                    <a:pt x="360" y="416"/>
                    <a:pt x="360" y="416"/>
                    <a:pt x="360" y="416"/>
                  </a:cubicBezTo>
                  <a:cubicBezTo>
                    <a:pt x="360" y="416"/>
                    <a:pt x="363" y="411"/>
                    <a:pt x="364" y="399"/>
                  </a:cubicBezTo>
                  <a:cubicBezTo>
                    <a:pt x="366" y="386"/>
                    <a:pt x="366" y="386"/>
                    <a:pt x="366" y="386"/>
                  </a:cubicBezTo>
                  <a:cubicBezTo>
                    <a:pt x="366" y="386"/>
                    <a:pt x="367" y="393"/>
                    <a:pt x="367" y="393"/>
                  </a:cubicBezTo>
                  <a:cubicBezTo>
                    <a:pt x="373" y="394"/>
                    <a:pt x="380" y="389"/>
                    <a:pt x="386" y="389"/>
                  </a:cubicBezTo>
                  <a:cubicBezTo>
                    <a:pt x="456" y="389"/>
                    <a:pt x="513" y="330"/>
                    <a:pt x="513" y="260"/>
                  </a:cubicBezTo>
                  <a:cubicBezTo>
                    <a:pt x="513" y="245"/>
                    <a:pt x="508" y="228"/>
                    <a:pt x="503" y="214"/>
                  </a:cubicBezTo>
                  <a:cubicBezTo>
                    <a:pt x="503" y="214"/>
                    <a:pt x="494" y="218"/>
                    <a:pt x="494" y="217"/>
                  </a:cubicBezTo>
                  <a:cubicBezTo>
                    <a:pt x="494" y="217"/>
                    <a:pt x="444" y="204"/>
                    <a:pt x="420" y="263"/>
                  </a:cubicBezTo>
                  <a:cubicBezTo>
                    <a:pt x="420" y="264"/>
                    <a:pt x="420" y="264"/>
                    <a:pt x="420" y="264"/>
                  </a:cubicBezTo>
                  <a:cubicBezTo>
                    <a:pt x="311" y="264"/>
                    <a:pt x="311" y="264"/>
                    <a:pt x="311" y="264"/>
                  </a:cubicBezTo>
                  <a:cubicBezTo>
                    <a:pt x="311" y="272"/>
                    <a:pt x="311" y="272"/>
                    <a:pt x="311" y="272"/>
                  </a:cubicBezTo>
                  <a:cubicBezTo>
                    <a:pt x="420" y="272"/>
                    <a:pt x="420" y="272"/>
                    <a:pt x="420" y="272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311" y="280"/>
                    <a:pt x="311" y="280"/>
                    <a:pt x="311" y="280"/>
                  </a:cubicBezTo>
                  <a:cubicBezTo>
                    <a:pt x="311" y="288"/>
                    <a:pt x="311" y="288"/>
                    <a:pt x="311" y="288"/>
                  </a:cubicBezTo>
                  <a:cubicBezTo>
                    <a:pt x="346" y="288"/>
                    <a:pt x="346" y="288"/>
                    <a:pt x="346" y="288"/>
                  </a:cubicBezTo>
                  <a:cubicBezTo>
                    <a:pt x="346" y="288"/>
                    <a:pt x="326" y="301"/>
                    <a:pt x="326" y="313"/>
                  </a:cubicBezTo>
                  <a:cubicBezTo>
                    <a:pt x="326" y="316"/>
                    <a:pt x="326" y="323"/>
                    <a:pt x="326" y="332"/>
                  </a:cubicBezTo>
                  <a:cubicBezTo>
                    <a:pt x="326" y="407"/>
                    <a:pt x="326" y="407"/>
                    <a:pt x="326" y="407"/>
                  </a:cubicBezTo>
                  <a:cubicBezTo>
                    <a:pt x="314" y="407"/>
                    <a:pt x="314" y="407"/>
                    <a:pt x="314" y="407"/>
                  </a:cubicBezTo>
                  <a:cubicBezTo>
                    <a:pt x="314" y="336"/>
                    <a:pt x="314" y="336"/>
                    <a:pt x="314" y="336"/>
                  </a:cubicBezTo>
                  <a:cubicBezTo>
                    <a:pt x="323" y="336"/>
                    <a:pt x="323" y="336"/>
                    <a:pt x="323" y="336"/>
                  </a:cubicBezTo>
                  <a:cubicBezTo>
                    <a:pt x="323" y="327"/>
                    <a:pt x="323" y="327"/>
                    <a:pt x="323" y="327"/>
                  </a:cubicBezTo>
                  <a:cubicBezTo>
                    <a:pt x="314" y="327"/>
                    <a:pt x="314" y="327"/>
                    <a:pt x="314" y="327"/>
                  </a:cubicBezTo>
                  <a:cubicBezTo>
                    <a:pt x="310" y="327"/>
                    <a:pt x="310" y="327"/>
                    <a:pt x="310" y="327"/>
                  </a:cubicBezTo>
                  <a:cubicBezTo>
                    <a:pt x="295" y="327"/>
                    <a:pt x="295" y="327"/>
                    <a:pt x="295" y="327"/>
                  </a:cubicBezTo>
                  <a:cubicBezTo>
                    <a:pt x="295" y="343"/>
                    <a:pt x="295" y="343"/>
                    <a:pt x="295" y="343"/>
                  </a:cubicBezTo>
                  <a:cubicBezTo>
                    <a:pt x="292" y="339"/>
                    <a:pt x="287" y="337"/>
                    <a:pt x="283" y="335"/>
                  </a:cubicBezTo>
                  <a:cubicBezTo>
                    <a:pt x="283" y="328"/>
                    <a:pt x="283" y="328"/>
                    <a:pt x="283" y="328"/>
                  </a:cubicBezTo>
                  <a:cubicBezTo>
                    <a:pt x="266" y="328"/>
                    <a:pt x="266" y="328"/>
                    <a:pt x="266" y="328"/>
                  </a:cubicBezTo>
                  <a:cubicBezTo>
                    <a:pt x="266" y="335"/>
                    <a:pt x="266" y="335"/>
                    <a:pt x="266" y="335"/>
                  </a:cubicBezTo>
                  <a:cubicBezTo>
                    <a:pt x="260" y="336"/>
                    <a:pt x="256" y="339"/>
                    <a:pt x="252" y="343"/>
                  </a:cubicBezTo>
                  <a:cubicBezTo>
                    <a:pt x="252" y="327"/>
                    <a:pt x="252" y="327"/>
                    <a:pt x="252" y="327"/>
                  </a:cubicBezTo>
                  <a:cubicBezTo>
                    <a:pt x="237" y="327"/>
                    <a:pt x="237" y="327"/>
                    <a:pt x="237" y="327"/>
                  </a:cubicBezTo>
                  <a:cubicBezTo>
                    <a:pt x="232" y="327"/>
                    <a:pt x="232" y="327"/>
                    <a:pt x="232" y="327"/>
                  </a:cubicBezTo>
                  <a:close/>
                  <a:moveTo>
                    <a:pt x="295" y="407"/>
                  </a:moveTo>
                  <a:cubicBezTo>
                    <a:pt x="252" y="407"/>
                    <a:pt x="252" y="407"/>
                    <a:pt x="252" y="407"/>
                  </a:cubicBezTo>
                  <a:cubicBezTo>
                    <a:pt x="252" y="366"/>
                    <a:pt x="252" y="366"/>
                    <a:pt x="252" y="366"/>
                  </a:cubicBezTo>
                  <a:cubicBezTo>
                    <a:pt x="253" y="366"/>
                    <a:pt x="253" y="366"/>
                    <a:pt x="253" y="366"/>
                  </a:cubicBezTo>
                  <a:cubicBezTo>
                    <a:pt x="253" y="366"/>
                    <a:pt x="253" y="366"/>
                    <a:pt x="253" y="366"/>
                  </a:cubicBezTo>
                  <a:cubicBezTo>
                    <a:pt x="253" y="354"/>
                    <a:pt x="262" y="345"/>
                    <a:pt x="274" y="345"/>
                  </a:cubicBezTo>
                  <a:cubicBezTo>
                    <a:pt x="285" y="345"/>
                    <a:pt x="294" y="354"/>
                    <a:pt x="294" y="366"/>
                  </a:cubicBezTo>
                  <a:cubicBezTo>
                    <a:pt x="294" y="366"/>
                    <a:pt x="294" y="366"/>
                    <a:pt x="294" y="366"/>
                  </a:cubicBezTo>
                  <a:cubicBezTo>
                    <a:pt x="295" y="366"/>
                    <a:pt x="295" y="366"/>
                    <a:pt x="295" y="366"/>
                  </a:cubicBezTo>
                  <a:cubicBezTo>
                    <a:pt x="295" y="407"/>
                    <a:pt x="295" y="407"/>
                    <a:pt x="295" y="407"/>
                  </a:cubicBezTo>
                  <a:close/>
                  <a:moveTo>
                    <a:pt x="199" y="407"/>
                  </a:moveTo>
                  <a:cubicBezTo>
                    <a:pt x="198" y="368"/>
                    <a:pt x="198" y="368"/>
                    <a:pt x="198" y="368"/>
                  </a:cubicBezTo>
                  <a:cubicBezTo>
                    <a:pt x="198" y="368"/>
                    <a:pt x="196" y="358"/>
                    <a:pt x="193" y="354"/>
                  </a:cubicBezTo>
                  <a:cubicBezTo>
                    <a:pt x="211" y="354"/>
                    <a:pt x="211" y="354"/>
                    <a:pt x="211" y="354"/>
                  </a:cubicBezTo>
                  <a:cubicBezTo>
                    <a:pt x="211" y="407"/>
                    <a:pt x="211" y="407"/>
                    <a:pt x="211" y="407"/>
                  </a:cubicBezTo>
                  <a:cubicBezTo>
                    <a:pt x="199" y="407"/>
                    <a:pt x="199" y="407"/>
                    <a:pt x="199" y="407"/>
                  </a:cubicBezTo>
                  <a:close/>
                  <a:moveTo>
                    <a:pt x="336" y="314"/>
                  </a:moveTo>
                  <a:cubicBezTo>
                    <a:pt x="338" y="309"/>
                    <a:pt x="345" y="296"/>
                    <a:pt x="355" y="297"/>
                  </a:cubicBezTo>
                  <a:cubicBezTo>
                    <a:pt x="368" y="298"/>
                    <a:pt x="374" y="303"/>
                    <a:pt x="376" y="311"/>
                  </a:cubicBezTo>
                  <a:cubicBezTo>
                    <a:pt x="376" y="311"/>
                    <a:pt x="368" y="319"/>
                    <a:pt x="368" y="327"/>
                  </a:cubicBezTo>
                  <a:cubicBezTo>
                    <a:pt x="368" y="335"/>
                    <a:pt x="366" y="345"/>
                    <a:pt x="366" y="346"/>
                  </a:cubicBezTo>
                  <a:cubicBezTo>
                    <a:pt x="336" y="346"/>
                    <a:pt x="336" y="346"/>
                    <a:pt x="336" y="346"/>
                  </a:cubicBezTo>
                  <a:cubicBezTo>
                    <a:pt x="336" y="314"/>
                    <a:pt x="336" y="314"/>
                    <a:pt x="336" y="314"/>
                  </a:cubicBezTo>
                  <a:close/>
                  <a:moveTo>
                    <a:pt x="348" y="407"/>
                  </a:moveTo>
                  <a:cubicBezTo>
                    <a:pt x="336" y="407"/>
                    <a:pt x="336" y="407"/>
                    <a:pt x="336" y="407"/>
                  </a:cubicBezTo>
                  <a:cubicBezTo>
                    <a:pt x="336" y="354"/>
                    <a:pt x="336" y="354"/>
                    <a:pt x="336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1" y="358"/>
                    <a:pt x="350" y="368"/>
                    <a:pt x="350" y="368"/>
                  </a:cubicBezTo>
                  <a:cubicBezTo>
                    <a:pt x="348" y="407"/>
                    <a:pt x="348" y="407"/>
                    <a:pt x="348" y="407"/>
                  </a:cubicBezTo>
                  <a:close/>
                  <a:moveTo>
                    <a:pt x="367" y="288"/>
                  </a:moveTo>
                  <a:cubicBezTo>
                    <a:pt x="403" y="288"/>
                    <a:pt x="403" y="288"/>
                    <a:pt x="403" y="288"/>
                  </a:cubicBezTo>
                  <a:cubicBezTo>
                    <a:pt x="392" y="295"/>
                    <a:pt x="383" y="303"/>
                    <a:pt x="383" y="303"/>
                  </a:cubicBezTo>
                  <a:cubicBezTo>
                    <a:pt x="381" y="300"/>
                    <a:pt x="371" y="290"/>
                    <a:pt x="367" y="288"/>
                  </a:cubicBezTo>
                  <a:close/>
                  <a:moveTo>
                    <a:pt x="211" y="314"/>
                  </a:moveTo>
                  <a:cubicBezTo>
                    <a:pt x="211" y="346"/>
                    <a:pt x="211" y="346"/>
                    <a:pt x="211" y="346"/>
                  </a:cubicBezTo>
                  <a:cubicBezTo>
                    <a:pt x="181" y="346"/>
                    <a:pt x="181" y="346"/>
                    <a:pt x="181" y="346"/>
                  </a:cubicBezTo>
                  <a:cubicBezTo>
                    <a:pt x="181" y="345"/>
                    <a:pt x="179" y="335"/>
                    <a:pt x="179" y="327"/>
                  </a:cubicBezTo>
                  <a:cubicBezTo>
                    <a:pt x="179" y="319"/>
                    <a:pt x="171" y="311"/>
                    <a:pt x="171" y="311"/>
                  </a:cubicBezTo>
                  <a:cubicBezTo>
                    <a:pt x="173" y="303"/>
                    <a:pt x="179" y="298"/>
                    <a:pt x="192" y="297"/>
                  </a:cubicBezTo>
                  <a:cubicBezTo>
                    <a:pt x="202" y="296"/>
                    <a:pt x="209" y="309"/>
                    <a:pt x="211" y="314"/>
                  </a:cubicBezTo>
                  <a:close/>
                  <a:moveTo>
                    <a:pt x="179" y="288"/>
                  </a:moveTo>
                  <a:cubicBezTo>
                    <a:pt x="176" y="291"/>
                    <a:pt x="166" y="300"/>
                    <a:pt x="164" y="303"/>
                  </a:cubicBezTo>
                  <a:cubicBezTo>
                    <a:pt x="164" y="303"/>
                    <a:pt x="155" y="295"/>
                    <a:pt x="144" y="288"/>
                  </a:cubicBezTo>
                  <a:cubicBezTo>
                    <a:pt x="179" y="288"/>
                    <a:pt x="179" y="288"/>
                    <a:pt x="179" y="288"/>
                  </a:cubicBezTo>
                  <a:close/>
                  <a:moveTo>
                    <a:pt x="261" y="219"/>
                  </a:moveTo>
                  <a:cubicBezTo>
                    <a:pt x="261" y="302"/>
                    <a:pt x="261" y="302"/>
                    <a:pt x="261" y="302"/>
                  </a:cubicBezTo>
                  <a:cubicBezTo>
                    <a:pt x="285" y="302"/>
                    <a:pt x="285" y="302"/>
                    <a:pt x="285" y="302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1" y="215"/>
                    <a:pt x="272" y="208"/>
                    <a:pt x="261" y="219"/>
                  </a:cubicBezTo>
                  <a:close/>
                  <a:moveTo>
                    <a:pt x="272" y="227"/>
                  </a:moveTo>
                  <a:cubicBezTo>
                    <a:pt x="270" y="227"/>
                    <a:pt x="269" y="228"/>
                    <a:pt x="269" y="229"/>
                  </a:cubicBezTo>
                  <a:cubicBezTo>
                    <a:pt x="269" y="268"/>
                    <a:pt x="269" y="268"/>
                    <a:pt x="269" y="268"/>
                  </a:cubicBezTo>
                  <a:cubicBezTo>
                    <a:pt x="269" y="269"/>
                    <a:pt x="270" y="270"/>
                    <a:pt x="272" y="270"/>
                  </a:cubicBezTo>
                  <a:cubicBezTo>
                    <a:pt x="275" y="270"/>
                    <a:pt x="275" y="270"/>
                    <a:pt x="275" y="270"/>
                  </a:cubicBezTo>
                  <a:cubicBezTo>
                    <a:pt x="276" y="270"/>
                    <a:pt x="278" y="269"/>
                    <a:pt x="278" y="268"/>
                  </a:cubicBezTo>
                  <a:cubicBezTo>
                    <a:pt x="278" y="229"/>
                    <a:pt x="278" y="229"/>
                    <a:pt x="278" y="229"/>
                  </a:cubicBezTo>
                  <a:cubicBezTo>
                    <a:pt x="278" y="228"/>
                    <a:pt x="276" y="227"/>
                    <a:pt x="275" y="227"/>
                  </a:cubicBezTo>
                  <a:cubicBezTo>
                    <a:pt x="272" y="227"/>
                    <a:pt x="272" y="227"/>
                    <a:pt x="272" y="227"/>
                  </a:cubicBezTo>
                  <a:close/>
                  <a:moveTo>
                    <a:pt x="273" y="169"/>
                  </a:moveTo>
                  <a:cubicBezTo>
                    <a:pt x="269" y="169"/>
                    <a:pt x="266" y="172"/>
                    <a:pt x="266" y="176"/>
                  </a:cubicBezTo>
                  <a:cubicBezTo>
                    <a:pt x="266" y="181"/>
                    <a:pt x="269" y="184"/>
                    <a:pt x="273" y="184"/>
                  </a:cubicBezTo>
                  <a:cubicBezTo>
                    <a:pt x="278" y="184"/>
                    <a:pt x="281" y="181"/>
                    <a:pt x="281" y="176"/>
                  </a:cubicBezTo>
                  <a:cubicBezTo>
                    <a:pt x="281" y="172"/>
                    <a:pt x="278" y="169"/>
                    <a:pt x="273" y="169"/>
                  </a:cubicBezTo>
                  <a:close/>
                  <a:moveTo>
                    <a:pt x="266" y="120"/>
                  </a:moveTo>
                  <a:cubicBezTo>
                    <a:pt x="266" y="132"/>
                    <a:pt x="266" y="132"/>
                    <a:pt x="266" y="132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69" y="120"/>
                    <a:pt x="269" y="120"/>
                    <a:pt x="269" y="120"/>
                  </a:cubicBezTo>
                  <a:cubicBezTo>
                    <a:pt x="266" y="120"/>
                    <a:pt x="266" y="120"/>
                    <a:pt x="266" y="120"/>
                  </a:cubicBezTo>
                  <a:close/>
                  <a:moveTo>
                    <a:pt x="278" y="120"/>
                  </a:moveTo>
                  <a:cubicBezTo>
                    <a:pt x="278" y="132"/>
                    <a:pt x="278" y="132"/>
                    <a:pt x="278" y="132"/>
                  </a:cubicBezTo>
                  <a:cubicBezTo>
                    <a:pt x="281" y="132"/>
                    <a:pt x="281" y="132"/>
                    <a:pt x="281" y="132"/>
                  </a:cubicBezTo>
                  <a:cubicBezTo>
                    <a:pt x="281" y="120"/>
                    <a:pt x="281" y="120"/>
                    <a:pt x="281" y="120"/>
                  </a:cubicBezTo>
                  <a:cubicBezTo>
                    <a:pt x="278" y="120"/>
                    <a:pt x="278" y="120"/>
                    <a:pt x="278" y="120"/>
                  </a:cubicBezTo>
                  <a:close/>
                  <a:moveTo>
                    <a:pt x="395" y="419"/>
                  </a:moveTo>
                  <a:cubicBezTo>
                    <a:pt x="482" y="417"/>
                    <a:pt x="552" y="345"/>
                    <a:pt x="552" y="258"/>
                  </a:cubicBezTo>
                  <a:cubicBezTo>
                    <a:pt x="552" y="170"/>
                    <a:pt x="482" y="99"/>
                    <a:pt x="395" y="96"/>
                  </a:cubicBezTo>
                  <a:cubicBezTo>
                    <a:pt x="383" y="42"/>
                    <a:pt x="334" y="0"/>
                    <a:pt x="276" y="0"/>
                  </a:cubicBezTo>
                  <a:cubicBezTo>
                    <a:pt x="218" y="0"/>
                    <a:pt x="169" y="42"/>
                    <a:pt x="158" y="96"/>
                  </a:cubicBezTo>
                  <a:cubicBezTo>
                    <a:pt x="70" y="98"/>
                    <a:pt x="0" y="170"/>
                    <a:pt x="0" y="258"/>
                  </a:cubicBezTo>
                  <a:cubicBezTo>
                    <a:pt x="0" y="346"/>
                    <a:pt x="70" y="418"/>
                    <a:pt x="158" y="419"/>
                  </a:cubicBezTo>
                  <a:cubicBezTo>
                    <a:pt x="170" y="473"/>
                    <a:pt x="218" y="514"/>
                    <a:pt x="276" y="514"/>
                  </a:cubicBezTo>
                  <a:cubicBezTo>
                    <a:pt x="334" y="514"/>
                    <a:pt x="382" y="473"/>
                    <a:pt x="395" y="419"/>
                  </a:cubicBezTo>
                  <a:close/>
                  <a:moveTo>
                    <a:pt x="383" y="403"/>
                  </a:moveTo>
                  <a:cubicBezTo>
                    <a:pt x="461" y="401"/>
                    <a:pt x="525" y="337"/>
                    <a:pt x="525" y="258"/>
                  </a:cubicBezTo>
                  <a:cubicBezTo>
                    <a:pt x="525" y="179"/>
                    <a:pt x="461" y="114"/>
                    <a:pt x="383" y="112"/>
                  </a:cubicBezTo>
                  <a:cubicBezTo>
                    <a:pt x="373" y="63"/>
                    <a:pt x="329" y="26"/>
                    <a:pt x="276" y="26"/>
                  </a:cubicBezTo>
                  <a:cubicBezTo>
                    <a:pt x="224" y="26"/>
                    <a:pt x="180" y="63"/>
                    <a:pt x="169" y="112"/>
                  </a:cubicBezTo>
                  <a:cubicBezTo>
                    <a:pt x="90" y="114"/>
                    <a:pt x="27" y="178"/>
                    <a:pt x="27" y="258"/>
                  </a:cubicBezTo>
                  <a:cubicBezTo>
                    <a:pt x="27" y="337"/>
                    <a:pt x="91" y="402"/>
                    <a:pt x="170" y="403"/>
                  </a:cubicBezTo>
                  <a:cubicBezTo>
                    <a:pt x="180" y="452"/>
                    <a:pt x="224" y="489"/>
                    <a:pt x="276" y="489"/>
                  </a:cubicBezTo>
                  <a:cubicBezTo>
                    <a:pt x="328" y="489"/>
                    <a:pt x="372" y="452"/>
                    <a:pt x="383" y="4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/>
                <a:cs typeface="+mn-cs"/>
              </a:endParaRPr>
            </a:p>
          </p:txBody>
        </p:sp>
        <p:sp>
          <p:nvSpPr>
            <p:cNvPr id="62" name="íṣļïḑé"/>
            <p:cNvSpPr/>
            <p:nvPr/>
          </p:nvSpPr>
          <p:spPr bwMode="auto">
            <a:xfrm>
              <a:off x="3393679" y="3111501"/>
              <a:ext cx="803275" cy="733425"/>
            </a:xfrm>
            <a:custGeom>
              <a:avLst/>
              <a:gdLst>
                <a:gd name="T0" fmla="*/ 241 w 481"/>
                <a:gd name="T1" fmla="*/ 0 h 438"/>
                <a:gd name="T2" fmla="*/ 335 w 481"/>
                <a:gd name="T3" fmla="*/ 94 h 438"/>
                <a:gd name="T4" fmla="*/ 341 w 481"/>
                <a:gd name="T5" fmla="*/ 94 h 438"/>
                <a:gd name="T6" fmla="*/ 350 w 481"/>
                <a:gd name="T7" fmla="*/ 93 h 438"/>
                <a:gd name="T8" fmla="*/ 481 w 481"/>
                <a:gd name="T9" fmla="*/ 225 h 438"/>
                <a:gd name="T10" fmla="*/ 350 w 481"/>
                <a:gd name="T11" fmla="*/ 356 h 438"/>
                <a:gd name="T12" fmla="*/ 341 w 481"/>
                <a:gd name="T13" fmla="*/ 356 h 438"/>
                <a:gd name="T14" fmla="*/ 335 w 481"/>
                <a:gd name="T15" fmla="*/ 355 h 438"/>
                <a:gd name="T16" fmla="*/ 304 w 481"/>
                <a:gd name="T17" fmla="*/ 413 h 438"/>
                <a:gd name="T18" fmla="*/ 241 w 481"/>
                <a:gd name="T19" fmla="*/ 438 h 438"/>
                <a:gd name="T20" fmla="*/ 176 w 481"/>
                <a:gd name="T21" fmla="*/ 413 h 438"/>
                <a:gd name="T22" fmla="*/ 146 w 481"/>
                <a:gd name="T23" fmla="*/ 354 h 438"/>
                <a:gd name="T24" fmla="*/ 140 w 481"/>
                <a:gd name="T25" fmla="*/ 354 h 438"/>
                <a:gd name="T26" fmla="*/ 131 w 481"/>
                <a:gd name="T27" fmla="*/ 355 h 438"/>
                <a:gd name="T28" fmla="*/ 0 w 481"/>
                <a:gd name="T29" fmla="*/ 223 h 438"/>
                <a:gd name="T30" fmla="*/ 131 w 481"/>
                <a:gd name="T31" fmla="*/ 92 h 438"/>
                <a:gd name="T32" fmla="*/ 140 w 481"/>
                <a:gd name="T33" fmla="*/ 92 h 438"/>
                <a:gd name="T34" fmla="*/ 146 w 481"/>
                <a:gd name="T35" fmla="*/ 93 h 438"/>
                <a:gd name="T36" fmla="*/ 241 w 481"/>
                <a:gd name="T37" fmla="*/ 0 h 438"/>
                <a:gd name="T38" fmla="*/ 241 w 481"/>
                <a:gd name="T39" fmla="*/ 6 h 438"/>
                <a:gd name="T40" fmla="*/ 152 w 481"/>
                <a:gd name="T41" fmla="*/ 95 h 438"/>
                <a:gd name="T42" fmla="*/ 152 w 481"/>
                <a:gd name="T43" fmla="*/ 96 h 438"/>
                <a:gd name="T44" fmla="*/ 152 w 481"/>
                <a:gd name="T45" fmla="*/ 96 h 438"/>
                <a:gd name="T46" fmla="*/ 152 w 481"/>
                <a:gd name="T47" fmla="*/ 99 h 438"/>
                <a:gd name="T48" fmla="*/ 148 w 481"/>
                <a:gd name="T49" fmla="*/ 99 h 438"/>
                <a:gd name="T50" fmla="*/ 140 w 481"/>
                <a:gd name="T51" fmla="*/ 98 h 438"/>
                <a:gd name="T52" fmla="*/ 131 w 481"/>
                <a:gd name="T53" fmla="*/ 98 h 438"/>
                <a:gd name="T54" fmla="*/ 5 w 481"/>
                <a:gd name="T55" fmla="*/ 223 h 438"/>
                <a:gd name="T56" fmla="*/ 131 w 481"/>
                <a:gd name="T57" fmla="*/ 349 h 438"/>
                <a:gd name="T58" fmla="*/ 140 w 481"/>
                <a:gd name="T59" fmla="*/ 349 h 438"/>
                <a:gd name="T60" fmla="*/ 149 w 481"/>
                <a:gd name="T61" fmla="*/ 348 h 438"/>
                <a:gd name="T62" fmla="*/ 152 w 481"/>
                <a:gd name="T63" fmla="*/ 347 h 438"/>
                <a:gd name="T64" fmla="*/ 152 w 481"/>
                <a:gd name="T65" fmla="*/ 350 h 438"/>
                <a:gd name="T66" fmla="*/ 180 w 481"/>
                <a:gd name="T67" fmla="*/ 409 h 438"/>
                <a:gd name="T68" fmla="*/ 241 w 481"/>
                <a:gd name="T69" fmla="*/ 433 h 438"/>
                <a:gd name="T70" fmla="*/ 301 w 481"/>
                <a:gd name="T71" fmla="*/ 409 h 438"/>
                <a:gd name="T72" fmla="*/ 329 w 481"/>
                <a:gd name="T73" fmla="*/ 351 h 438"/>
                <a:gd name="T74" fmla="*/ 330 w 481"/>
                <a:gd name="T75" fmla="*/ 348 h 438"/>
                <a:gd name="T76" fmla="*/ 332 w 481"/>
                <a:gd name="T77" fmla="*/ 349 h 438"/>
                <a:gd name="T78" fmla="*/ 341 w 481"/>
                <a:gd name="T79" fmla="*/ 350 h 438"/>
                <a:gd name="T80" fmla="*/ 350 w 481"/>
                <a:gd name="T81" fmla="*/ 350 h 438"/>
                <a:gd name="T82" fmla="*/ 476 w 481"/>
                <a:gd name="T83" fmla="*/ 225 h 438"/>
                <a:gd name="T84" fmla="*/ 350 w 481"/>
                <a:gd name="T85" fmla="*/ 99 h 438"/>
                <a:gd name="T86" fmla="*/ 341 w 481"/>
                <a:gd name="T87" fmla="*/ 99 h 438"/>
                <a:gd name="T88" fmla="*/ 333 w 481"/>
                <a:gd name="T89" fmla="*/ 100 h 438"/>
                <a:gd name="T90" fmla="*/ 329 w 481"/>
                <a:gd name="T91" fmla="*/ 101 h 438"/>
                <a:gd name="T92" fmla="*/ 330 w 481"/>
                <a:gd name="T93" fmla="*/ 97 h 438"/>
                <a:gd name="T94" fmla="*/ 330 w 481"/>
                <a:gd name="T95" fmla="*/ 96 h 438"/>
                <a:gd name="T96" fmla="*/ 330 w 481"/>
                <a:gd name="T97" fmla="*/ 95 h 438"/>
                <a:gd name="T98" fmla="*/ 241 w 481"/>
                <a:gd name="T99" fmla="*/ 6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81" h="438">
                  <a:moveTo>
                    <a:pt x="241" y="0"/>
                  </a:moveTo>
                  <a:cubicBezTo>
                    <a:pt x="292" y="0"/>
                    <a:pt x="335" y="42"/>
                    <a:pt x="335" y="94"/>
                  </a:cubicBezTo>
                  <a:cubicBezTo>
                    <a:pt x="337" y="94"/>
                    <a:pt x="339" y="94"/>
                    <a:pt x="341" y="94"/>
                  </a:cubicBezTo>
                  <a:cubicBezTo>
                    <a:pt x="344" y="93"/>
                    <a:pt x="347" y="93"/>
                    <a:pt x="350" y="93"/>
                  </a:cubicBezTo>
                  <a:cubicBezTo>
                    <a:pt x="422" y="93"/>
                    <a:pt x="481" y="152"/>
                    <a:pt x="481" y="225"/>
                  </a:cubicBezTo>
                  <a:cubicBezTo>
                    <a:pt x="481" y="297"/>
                    <a:pt x="422" y="356"/>
                    <a:pt x="350" y="356"/>
                  </a:cubicBezTo>
                  <a:cubicBezTo>
                    <a:pt x="347" y="356"/>
                    <a:pt x="344" y="356"/>
                    <a:pt x="341" y="356"/>
                  </a:cubicBezTo>
                  <a:cubicBezTo>
                    <a:pt x="339" y="355"/>
                    <a:pt x="337" y="355"/>
                    <a:pt x="335" y="355"/>
                  </a:cubicBezTo>
                  <a:cubicBezTo>
                    <a:pt x="332" y="378"/>
                    <a:pt x="321" y="399"/>
                    <a:pt x="304" y="413"/>
                  </a:cubicBezTo>
                  <a:cubicBezTo>
                    <a:pt x="288" y="429"/>
                    <a:pt x="265" y="438"/>
                    <a:pt x="241" y="438"/>
                  </a:cubicBezTo>
                  <a:cubicBezTo>
                    <a:pt x="216" y="438"/>
                    <a:pt x="193" y="429"/>
                    <a:pt x="176" y="413"/>
                  </a:cubicBezTo>
                  <a:cubicBezTo>
                    <a:pt x="160" y="398"/>
                    <a:pt x="149" y="377"/>
                    <a:pt x="146" y="354"/>
                  </a:cubicBezTo>
                  <a:cubicBezTo>
                    <a:pt x="144" y="354"/>
                    <a:pt x="142" y="354"/>
                    <a:pt x="140" y="354"/>
                  </a:cubicBezTo>
                  <a:cubicBezTo>
                    <a:pt x="137" y="355"/>
                    <a:pt x="134" y="355"/>
                    <a:pt x="131" y="355"/>
                  </a:cubicBezTo>
                  <a:cubicBezTo>
                    <a:pt x="59" y="355"/>
                    <a:pt x="0" y="296"/>
                    <a:pt x="0" y="223"/>
                  </a:cubicBezTo>
                  <a:cubicBezTo>
                    <a:pt x="0" y="151"/>
                    <a:pt x="59" y="92"/>
                    <a:pt x="131" y="92"/>
                  </a:cubicBezTo>
                  <a:cubicBezTo>
                    <a:pt x="134" y="92"/>
                    <a:pt x="137" y="92"/>
                    <a:pt x="140" y="92"/>
                  </a:cubicBezTo>
                  <a:cubicBezTo>
                    <a:pt x="142" y="93"/>
                    <a:pt x="144" y="93"/>
                    <a:pt x="146" y="93"/>
                  </a:cubicBezTo>
                  <a:cubicBezTo>
                    <a:pt x="147" y="42"/>
                    <a:pt x="189" y="0"/>
                    <a:pt x="241" y="0"/>
                  </a:cubicBezTo>
                  <a:close/>
                  <a:moveTo>
                    <a:pt x="241" y="6"/>
                  </a:moveTo>
                  <a:cubicBezTo>
                    <a:pt x="192" y="6"/>
                    <a:pt x="152" y="46"/>
                    <a:pt x="152" y="95"/>
                  </a:cubicBezTo>
                  <a:cubicBezTo>
                    <a:pt x="152" y="95"/>
                    <a:pt x="152" y="95"/>
                    <a:pt x="152" y="96"/>
                  </a:cubicBezTo>
                  <a:cubicBezTo>
                    <a:pt x="152" y="96"/>
                    <a:pt x="152" y="96"/>
                    <a:pt x="152" y="96"/>
                  </a:cubicBezTo>
                  <a:cubicBezTo>
                    <a:pt x="152" y="99"/>
                    <a:pt x="152" y="99"/>
                    <a:pt x="152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6" y="99"/>
                    <a:pt x="143" y="98"/>
                    <a:pt x="140" y="98"/>
                  </a:cubicBezTo>
                  <a:cubicBezTo>
                    <a:pt x="137" y="98"/>
                    <a:pt x="134" y="98"/>
                    <a:pt x="131" y="98"/>
                  </a:cubicBezTo>
                  <a:cubicBezTo>
                    <a:pt x="62" y="98"/>
                    <a:pt x="5" y="154"/>
                    <a:pt x="5" y="223"/>
                  </a:cubicBezTo>
                  <a:cubicBezTo>
                    <a:pt x="5" y="293"/>
                    <a:pt x="62" y="349"/>
                    <a:pt x="131" y="349"/>
                  </a:cubicBezTo>
                  <a:cubicBezTo>
                    <a:pt x="134" y="349"/>
                    <a:pt x="137" y="349"/>
                    <a:pt x="140" y="349"/>
                  </a:cubicBezTo>
                  <a:cubicBezTo>
                    <a:pt x="143" y="348"/>
                    <a:pt x="146" y="348"/>
                    <a:pt x="149" y="348"/>
                  </a:cubicBezTo>
                  <a:cubicBezTo>
                    <a:pt x="152" y="347"/>
                    <a:pt x="152" y="347"/>
                    <a:pt x="152" y="347"/>
                  </a:cubicBezTo>
                  <a:cubicBezTo>
                    <a:pt x="152" y="350"/>
                    <a:pt x="152" y="350"/>
                    <a:pt x="152" y="350"/>
                  </a:cubicBezTo>
                  <a:cubicBezTo>
                    <a:pt x="154" y="373"/>
                    <a:pt x="164" y="394"/>
                    <a:pt x="180" y="409"/>
                  </a:cubicBezTo>
                  <a:cubicBezTo>
                    <a:pt x="196" y="424"/>
                    <a:pt x="217" y="433"/>
                    <a:pt x="241" y="433"/>
                  </a:cubicBezTo>
                  <a:cubicBezTo>
                    <a:pt x="264" y="433"/>
                    <a:pt x="285" y="424"/>
                    <a:pt x="301" y="409"/>
                  </a:cubicBezTo>
                  <a:cubicBezTo>
                    <a:pt x="317" y="395"/>
                    <a:pt x="327" y="374"/>
                    <a:pt x="329" y="351"/>
                  </a:cubicBezTo>
                  <a:cubicBezTo>
                    <a:pt x="330" y="348"/>
                    <a:pt x="330" y="348"/>
                    <a:pt x="330" y="348"/>
                  </a:cubicBezTo>
                  <a:cubicBezTo>
                    <a:pt x="332" y="349"/>
                    <a:pt x="332" y="349"/>
                    <a:pt x="332" y="349"/>
                  </a:cubicBezTo>
                  <a:cubicBezTo>
                    <a:pt x="335" y="349"/>
                    <a:pt x="338" y="350"/>
                    <a:pt x="341" y="350"/>
                  </a:cubicBezTo>
                  <a:cubicBezTo>
                    <a:pt x="344" y="350"/>
                    <a:pt x="347" y="350"/>
                    <a:pt x="350" y="350"/>
                  </a:cubicBezTo>
                  <a:cubicBezTo>
                    <a:pt x="419" y="350"/>
                    <a:pt x="476" y="294"/>
                    <a:pt x="476" y="225"/>
                  </a:cubicBezTo>
                  <a:cubicBezTo>
                    <a:pt x="476" y="155"/>
                    <a:pt x="419" y="99"/>
                    <a:pt x="350" y="99"/>
                  </a:cubicBezTo>
                  <a:cubicBezTo>
                    <a:pt x="347" y="99"/>
                    <a:pt x="344" y="99"/>
                    <a:pt x="341" y="99"/>
                  </a:cubicBezTo>
                  <a:cubicBezTo>
                    <a:pt x="338" y="100"/>
                    <a:pt x="336" y="100"/>
                    <a:pt x="333" y="100"/>
                  </a:cubicBezTo>
                  <a:cubicBezTo>
                    <a:pt x="329" y="101"/>
                    <a:pt x="329" y="101"/>
                    <a:pt x="329" y="101"/>
                  </a:cubicBezTo>
                  <a:cubicBezTo>
                    <a:pt x="330" y="97"/>
                    <a:pt x="330" y="97"/>
                    <a:pt x="330" y="97"/>
                  </a:cubicBezTo>
                  <a:cubicBezTo>
                    <a:pt x="330" y="97"/>
                    <a:pt x="330" y="96"/>
                    <a:pt x="330" y="96"/>
                  </a:cubicBezTo>
                  <a:cubicBezTo>
                    <a:pt x="330" y="96"/>
                    <a:pt x="330" y="95"/>
                    <a:pt x="330" y="95"/>
                  </a:cubicBezTo>
                  <a:cubicBezTo>
                    <a:pt x="330" y="46"/>
                    <a:pt x="290" y="6"/>
                    <a:pt x="24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/>
                <a:cs typeface="+mn-cs"/>
              </a:endParaRPr>
            </a:p>
          </p:txBody>
        </p:sp>
        <p:sp>
          <p:nvSpPr>
            <p:cNvPr id="63" name="îSḷîḑe"/>
            <p:cNvSpPr/>
            <p:nvPr/>
          </p:nvSpPr>
          <p:spPr bwMode="auto">
            <a:xfrm>
              <a:off x="3109517" y="3192463"/>
              <a:ext cx="147638" cy="104775"/>
            </a:xfrm>
            <a:custGeom>
              <a:avLst/>
              <a:gdLst>
                <a:gd name="T0" fmla="*/ 38 w 89"/>
                <a:gd name="T1" fmla="*/ 56 h 63"/>
                <a:gd name="T2" fmla="*/ 32 w 89"/>
                <a:gd name="T3" fmla="*/ 59 h 63"/>
                <a:gd name="T4" fmla="*/ 23 w 89"/>
                <a:gd name="T5" fmla="*/ 59 h 63"/>
                <a:gd name="T6" fmla="*/ 6 w 89"/>
                <a:gd name="T7" fmla="*/ 49 h 63"/>
                <a:gd name="T8" fmla="*/ 1 w 89"/>
                <a:gd name="T9" fmla="*/ 28 h 63"/>
                <a:gd name="T10" fmla="*/ 4 w 89"/>
                <a:gd name="T11" fmla="*/ 17 h 63"/>
                <a:gd name="T12" fmla="*/ 10 w 89"/>
                <a:gd name="T13" fmla="*/ 8 h 63"/>
                <a:gd name="T14" fmla="*/ 6 w 89"/>
                <a:gd name="T15" fmla="*/ 5 h 63"/>
                <a:gd name="T16" fmla="*/ 6 w 89"/>
                <a:gd name="T17" fmla="*/ 0 h 63"/>
                <a:gd name="T18" fmla="*/ 35 w 89"/>
                <a:gd name="T19" fmla="*/ 3 h 63"/>
                <a:gd name="T20" fmla="*/ 34 w 89"/>
                <a:gd name="T21" fmla="*/ 7 h 63"/>
                <a:gd name="T22" fmla="*/ 24 w 89"/>
                <a:gd name="T23" fmla="*/ 10 h 63"/>
                <a:gd name="T24" fmla="*/ 16 w 89"/>
                <a:gd name="T25" fmla="*/ 14 h 63"/>
                <a:gd name="T26" fmla="*/ 9 w 89"/>
                <a:gd name="T27" fmla="*/ 20 h 63"/>
                <a:gd name="T28" fmla="*/ 6 w 89"/>
                <a:gd name="T29" fmla="*/ 30 h 63"/>
                <a:gd name="T30" fmla="*/ 6 w 89"/>
                <a:gd name="T31" fmla="*/ 37 h 63"/>
                <a:gd name="T32" fmla="*/ 9 w 89"/>
                <a:gd name="T33" fmla="*/ 42 h 63"/>
                <a:gd name="T34" fmla="*/ 13 w 89"/>
                <a:gd name="T35" fmla="*/ 46 h 63"/>
                <a:gd name="T36" fmla="*/ 19 w 89"/>
                <a:gd name="T37" fmla="*/ 47 h 63"/>
                <a:gd name="T38" fmla="*/ 29 w 89"/>
                <a:gd name="T39" fmla="*/ 45 h 63"/>
                <a:gd name="T40" fmla="*/ 36 w 89"/>
                <a:gd name="T41" fmla="*/ 38 h 63"/>
                <a:gd name="T42" fmla="*/ 41 w 89"/>
                <a:gd name="T43" fmla="*/ 29 h 63"/>
                <a:gd name="T44" fmla="*/ 45 w 89"/>
                <a:gd name="T45" fmla="*/ 21 h 63"/>
                <a:gd name="T46" fmla="*/ 55 w 89"/>
                <a:gd name="T47" fmla="*/ 11 h 63"/>
                <a:gd name="T48" fmla="*/ 69 w 89"/>
                <a:gd name="T49" fmla="*/ 9 h 63"/>
                <a:gd name="T50" fmla="*/ 77 w 89"/>
                <a:gd name="T51" fmla="*/ 12 h 63"/>
                <a:gd name="T52" fmla="*/ 84 w 89"/>
                <a:gd name="T53" fmla="*/ 18 h 63"/>
                <a:gd name="T54" fmla="*/ 88 w 89"/>
                <a:gd name="T55" fmla="*/ 27 h 63"/>
                <a:gd name="T56" fmla="*/ 89 w 89"/>
                <a:gd name="T57" fmla="*/ 37 h 63"/>
                <a:gd name="T58" fmla="*/ 86 w 89"/>
                <a:gd name="T59" fmla="*/ 47 h 63"/>
                <a:gd name="T60" fmla="*/ 80 w 89"/>
                <a:gd name="T61" fmla="*/ 55 h 63"/>
                <a:gd name="T62" fmla="*/ 84 w 89"/>
                <a:gd name="T63" fmla="*/ 58 h 63"/>
                <a:gd name="T64" fmla="*/ 84 w 89"/>
                <a:gd name="T65" fmla="*/ 63 h 63"/>
                <a:gd name="T66" fmla="*/ 56 w 89"/>
                <a:gd name="T67" fmla="*/ 60 h 63"/>
                <a:gd name="T68" fmla="*/ 56 w 89"/>
                <a:gd name="T69" fmla="*/ 55 h 63"/>
                <a:gd name="T70" fmla="*/ 66 w 89"/>
                <a:gd name="T71" fmla="*/ 53 h 63"/>
                <a:gd name="T72" fmla="*/ 74 w 89"/>
                <a:gd name="T73" fmla="*/ 50 h 63"/>
                <a:gd name="T74" fmla="*/ 80 w 89"/>
                <a:gd name="T75" fmla="*/ 44 h 63"/>
                <a:gd name="T76" fmla="*/ 83 w 89"/>
                <a:gd name="T77" fmla="*/ 36 h 63"/>
                <a:gd name="T78" fmla="*/ 81 w 89"/>
                <a:gd name="T79" fmla="*/ 26 h 63"/>
                <a:gd name="T80" fmla="*/ 73 w 89"/>
                <a:gd name="T81" fmla="*/ 21 h 63"/>
                <a:gd name="T82" fmla="*/ 63 w 89"/>
                <a:gd name="T83" fmla="*/ 22 h 63"/>
                <a:gd name="T84" fmla="*/ 57 w 89"/>
                <a:gd name="T85" fmla="*/ 29 h 63"/>
                <a:gd name="T86" fmla="*/ 52 w 89"/>
                <a:gd name="T87" fmla="*/ 37 h 63"/>
                <a:gd name="T88" fmla="*/ 48 w 89"/>
                <a:gd name="T89" fmla="*/ 44 h 63"/>
                <a:gd name="T90" fmla="*/ 44 w 89"/>
                <a:gd name="T91" fmla="*/ 51 h 63"/>
                <a:gd name="T92" fmla="*/ 38 w 89"/>
                <a:gd name="T93" fmla="*/ 5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9" h="63">
                  <a:moveTo>
                    <a:pt x="38" y="56"/>
                  </a:moveTo>
                  <a:cubicBezTo>
                    <a:pt x="36" y="58"/>
                    <a:pt x="34" y="59"/>
                    <a:pt x="32" y="59"/>
                  </a:cubicBezTo>
                  <a:cubicBezTo>
                    <a:pt x="29" y="60"/>
                    <a:pt x="26" y="60"/>
                    <a:pt x="23" y="59"/>
                  </a:cubicBezTo>
                  <a:cubicBezTo>
                    <a:pt x="16" y="59"/>
                    <a:pt x="10" y="55"/>
                    <a:pt x="6" y="49"/>
                  </a:cubicBezTo>
                  <a:cubicBezTo>
                    <a:pt x="2" y="43"/>
                    <a:pt x="0" y="36"/>
                    <a:pt x="1" y="28"/>
                  </a:cubicBezTo>
                  <a:cubicBezTo>
                    <a:pt x="2" y="24"/>
                    <a:pt x="3" y="21"/>
                    <a:pt x="4" y="17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1" y="8"/>
                    <a:pt x="27" y="9"/>
                    <a:pt x="24" y="10"/>
                  </a:cubicBezTo>
                  <a:cubicBezTo>
                    <a:pt x="21" y="11"/>
                    <a:pt x="18" y="12"/>
                    <a:pt x="16" y="14"/>
                  </a:cubicBezTo>
                  <a:cubicBezTo>
                    <a:pt x="13" y="16"/>
                    <a:pt x="11" y="18"/>
                    <a:pt x="9" y="20"/>
                  </a:cubicBezTo>
                  <a:cubicBezTo>
                    <a:pt x="8" y="23"/>
                    <a:pt x="7" y="26"/>
                    <a:pt x="6" y="30"/>
                  </a:cubicBezTo>
                  <a:cubicBezTo>
                    <a:pt x="6" y="32"/>
                    <a:pt x="6" y="35"/>
                    <a:pt x="6" y="37"/>
                  </a:cubicBezTo>
                  <a:cubicBezTo>
                    <a:pt x="7" y="39"/>
                    <a:pt x="8" y="41"/>
                    <a:pt x="9" y="42"/>
                  </a:cubicBezTo>
                  <a:cubicBezTo>
                    <a:pt x="10" y="44"/>
                    <a:pt x="11" y="45"/>
                    <a:pt x="13" y="46"/>
                  </a:cubicBezTo>
                  <a:cubicBezTo>
                    <a:pt x="15" y="46"/>
                    <a:pt x="17" y="47"/>
                    <a:pt x="19" y="47"/>
                  </a:cubicBezTo>
                  <a:cubicBezTo>
                    <a:pt x="22" y="48"/>
                    <a:pt x="25" y="47"/>
                    <a:pt x="29" y="45"/>
                  </a:cubicBezTo>
                  <a:cubicBezTo>
                    <a:pt x="32" y="44"/>
                    <a:pt x="34" y="41"/>
                    <a:pt x="36" y="38"/>
                  </a:cubicBezTo>
                  <a:cubicBezTo>
                    <a:pt x="38" y="35"/>
                    <a:pt x="39" y="33"/>
                    <a:pt x="41" y="29"/>
                  </a:cubicBezTo>
                  <a:cubicBezTo>
                    <a:pt x="42" y="26"/>
                    <a:pt x="44" y="24"/>
                    <a:pt x="45" y="21"/>
                  </a:cubicBezTo>
                  <a:cubicBezTo>
                    <a:pt x="48" y="17"/>
                    <a:pt x="51" y="14"/>
                    <a:pt x="55" y="11"/>
                  </a:cubicBezTo>
                  <a:cubicBezTo>
                    <a:pt x="58" y="9"/>
                    <a:pt x="63" y="8"/>
                    <a:pt x="69" y="9"/>
                  </a:cubicBezTo>
                  <a:cubicBezTo>
                    <a:pt x="72" y="9"/>
                    <a:pt x="75" y="10"/>
                    <a:pt x="77" y="12"/>
                  </a:cubicBezTo>
                  <a:cubicBezTo>
                    <a:pt x="80" y="14"/>
                    <a:pt x="82" y="16"/>
                    <a:pt x="84" y="18"/>
                  </a:cubicBezTo>
                  <a:cubicBezTo>
                    <a:pt x="86" y="21"/>
                    <a:pt x="87" y="24"/>
                    <a:pt x="88" y="27"/>
                  </a:cubicBezTo>
                  <a:cubicBezTo>
                    <a:pt x="89" y="30"/>
                    <a:pt x="89" y="34"/>
                    <a:pt x="89" y="37"/>
                  </a:cubicBezTo>
                  <a:cubicBezTo>
                    <a:pt x="88" y="41"/>
                    <a:pt x="87" y="44"/>
                    <a:pt x="86" y="47"/>
                  </a:cubicBezTo>
                  <a:cubicBezTo>
                    <a:pt x="84" y="50"/>
                    <a:pt x="82" y="53"/>
                    <a:pt x="80" y="55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60" y="54"/>
                    <a:pt x="63" y="54"/>
                    <a:pt x="66" y="53"/>
                  </a:cubicBezTo>
                  <a:cubicBezTo>
                    <a:pt x="69" y="52"/>
                    <a:pt x="72" y="51"/>
                    <a:pt x="74" y="50"/>
                  </a:cubicBezTo>
                  <a:cubicBezTo>
                    <a:pt x="77" y="48"/>
                    <a:pt x="79" y="47"/>
                    <a:pt x="80" y="44"/>
                  </a:cubicBezTo>
                  <a:cubicBezTo>
                    <a:pt x="82" y="42"/>
                    <a:pt x="83" y="39"/>
                    <a:pt x="83" y="36"/>
                  </a:cubicBezTo>
                  <a:cubicBezTo>
                    <a:pt x="84" y="32"/>
                    <a:pt x="83" y="29"/>
                    <a:pt x="81" y="26"/>
                  </a:cubicBezTo>
                  <a:cubicBezTo>
                    <a:pt x="79" y="23"/>
                    <a:pt x="76" y="21"/>
                    <a:pt x="73" y="21"/>
                  </a:cubicBezTo>
                  <a:cubicBezTo>
                    <a:pt x="69" y="20"/>
                    <a:pt x="66" y="21"/>
                    <a:pt x="63" y="22"/>
                  </a:cubicBezTo>
                  <a:cubicBezTo>
                    <a:pt x="61" y="24"/>
                    <a:pt x="59" y="26"/>
                    <a:pt x="57" y="29"/>
                  </a:cubicBezTo>
                  <a:cubicBezTo>
                    <a:pt x="55" y="31"/>
                    <a:pt x="53" y="34"/>
                    <a:pt x="52" y="37"/>
                  </a:cubicBezTo>
                  <a:cubicBezTo>
                    <a:pt x="51" y="39"/>
                    <a:pt x="49" y="42"/>
                    <a:pt x="48" y="44"/>
                  </a:cubicBezTo>
                  <a:cubicBezTo>
                    <a:pt x="47" y="47"/>
                    <a:pt x="45" y="49"/>
                    <a:pt x="44" y="51"/>
                  </a:cubicBezTo>
                  <a:cubicBezTo>
                    <a:pt x="42" y="53"/>
                    <a:pt x="40" y="55"/>
                    <a:pt x="3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/>
                <a:cs typeface="+mn-cs"/>
              </a:endParaRPr>
            </a:p>
          </p:txBody>
        </p:sp>
        <p:sp>
          <p:nvSpPr>
            <p:cNvPr id="64" name="íŝľiḍé"/>
            <p:cNvSpPr/>
            <p:nvPr/>
          </p:nvSpPr>
          <p:spPr bwMode="auto">
            <a:xfrm>
              <a:off x="3080942" y="3298826"/>
              <a:ext cx="147638" cy="133350"/>
            </a:xfrm>
            <a:custGeom>
              <a:avLst/>
              <a:gdLst>
                <a:gd name="T0" fmla="*/ 80 w 89"/>
                <a:gd name="T1" fmla="*/ 79 h 79"/>
                <a:gd name="T2" fmla="*/ 80 w 89"/>
                <a:gd name="T3" fmla="*/ 74 h 79"/>
                <a:gd name="T4" fmla="*/ 78 w 89"/>
                <a:gd name="T5" fmla="*/ 70 h 79"/>
                <a:gd name="T6" fmla="*/ 72 w 89"/>
                <a:gd name="T7" fmla="*/ 67 h 79"/>
                <a:gd name="T8" fmla="*/ 62 w 89"/>
                <a:gd name="T9" fmla="*/ 66 h 79"/>
                <a:gd name="T10" fmla="*/ 25 w 89"/>
                <a:gd name="T11" fmla="*/ 64 h 79"/>
                <a:gd name="T12" fmla="*/ 13 w 89"/>
                <a:gd name="T13" fmla="*/ 61 h 79"/>
                <a:gd name="T14" fmla="*/ 5 w 89"/>
                <a:gd name="T15" fmla="*/ 53 h 79"/>
                <a:gd name="T16" fmla="*/ 1 w 89"/>
                <a:gd name="T17" fmla="*/ 44 h 79"/>
                <a:gd name="T18" fmla="*/ 0 w 89"/>
                <a:gd name="T19" fmla="*/ 35 h 79"/>
                <a:gd name="T20" fmla="*/ 3 w 89"/>
                <a:gd name="T21" fmla="*/ 23 h 79"/>
                <a:gd name="T22" fmla="*/ 9 w 89"/>
                <a:gd name="T23" fmla="*/ 14 h 79"/>
                <a:gd name="T24" fmla="*/ 17 w 89"/>
                <a:gd name="T25" fmla="*/ 9 h 79"/>
                <a:gd name="T26" fmla="*/ 26 w 89"/>
                <a:gd name="T27" fmla="*/ 7 h 79"/>
                <a:gd name="T28" fmla="*/ 76 w 89"/>
                <a:gd name="T29" fmla="*/ 9 h 79"/>
                <a:gd name="T30" fmla="*/ 79 w 89"/>
                <a:gd name="T31" fmla="*/ 9 h 79"/>
                <a:gd name="T32" fmla="*/ 82 w 89"/>
                <a:gd name="T33" fmla="*/ 6 h 79"/>
                <a:gd name="T34" fmla="*/ 83 w 89"/>
                <a:gd name="T35" fmla="*/ 3 h 79"/>
                <a:gd name="T36" fmla="*/ 84 w 89"/>
                <a:gd name="T37" fmla="*/ 0 h 79"/>
                <a:gd name="T38" fmla="*/ 89 w 89"/>
                <a:gd name="T39" fmla="*/ 0 h 79"/>
                <a:gd name="T40" fmla="*/ 87 w 89"/>
                <a:gd name="T41" fmla="*/ 32 h 79"/>
                <a:gd name="T42" fmla="*/ 83 w 89"/>
                <a:gd name="T43" fmla="*/ 32 h 79"/>
                <a:gd name="T44" fmla="*/ 82 w 89"/>
                <a:gd name="T45" fmla="*/ 28 h 79"/>
                <a:gd name="T46" fmla="*/ 82 w 89"/>
                <a:gd name="T47" fmla="*/ 24 h 79"/>
                <a:gd name="T48" fmla="*/ 79 w 89"/>
                <a:gd name="T49" fmla="*/ 22 h 79"/>
                <a:gd name="T50" fmla="*/ 76 w 89"/>
                <a:gd name="T51" fmla="*/ 21 h 79"/>
                <a:gd name="T52" fmla="*/ 29 w 89"/>
                <a:gd name="T53" fmla="*/ 19 h 79"/>
                <a:gd name="T54" fmla="*/ 22 w 89"/>
                <a:gd name="T55" fmla="*/ 19 h 79"/>
                <a:gd name="T56" fmla="*/ 15 w 89"/>
                <a:gd name="T57" fmla="*/ 22 h 79"/>
                <a:gd name="T58" fmla="*/ 9 w 89"/>
                <a:gd name="T59" fmla="*/ 27 h 79"/>
                <a:gd name="T60" fmla="*/ 7 w 89"/>
                <a:gd name="T61" fmla="*/ 37 h 79"/>
                <a:gd name="T62" fmla="*/ 8 w 89"/>
                <a:gd name="T63" fmla="*/ 47 h 79"/>
                <a:gd name="T64" fmla="*/ 13 w 89"/>
                <a:gd name="T65" fmla="*/ 54 h 79"/>
                <a:gd name="T66" fmla="*/ 20 w 89"/>
                <a:gd name="T67" fmla="*/ 58 h 79"/>
                <a:gd name="T68" fmla="*/ 27 w 89"/>
                <a:gd name="T69" fmla="*/ 59 h 79"/>
                <a:gd name="T70" fmla="*/ 61 w 89"/>
                <a:gd name="T71" fmla="*/ 60 h 79"/>
                <a:gd name="T72" fmla="*/ 72 w 89"/>
                <a:gd name="T73" fmla="*/ 60 h 79"/>
                <a:gd name="T74" fmla="*/ 78 w 89"/>
                <a:gd name="T75" fmla="*/ 58 h 79"/>
                <a:gd name="T76" fmla="*/ 81 w 89"/>
                <a:gd name="T77" fmla="*/ 52 h 79"/>
                <a:gd name="T78" fmla="*/ 82 w 89"/>
                <a:gd name="T79" fmla="*/ 47 h 79"/>
                <a:gd name="T80" fmla="*/ 86 w 89"/>
                <a:gd name="T81" fmla="*/ 48 h 79"/>
                <a:gd name="T82" fmla="*/ 84 w 89"/>
                <a:gd name="T83" fmla="*/ 79 h 79"/>
                <a:gd name="T84" fmla="*/ 80 w 89"/>
                <a:gd name="T8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9" h="79">
                  <a:moveTo>
                    <a:pt x="80" y="79"/>
                  </a:moveTo>
                  <a:cubicBezTo>
                    <a:pt x="80" y="78"/>
                    <a:pt x="80" y="76"/>
                    <a:pt x="80" y="74"/>
                  </a:cubicBezTo>
                  <a:cubicBezTo>
                    <a:pt x="79" y="72"/>
                    <a:pt x="79" y="71"/>
                    <a:pt x="78" y="70"/>
                  </a:cubicBezTo>
                  <a:cubicBezTo>
                    <a:pt x="77" y="68"/>
                    <a:pt x="75" y="67"/>
                    <a:pt x="72" y="67"/>
                  </a:cubicBezTo>
                  <a:cubicBezTo>
                    <a:pt x="70" y="66"/>
                    <a:pt x="66" y="66"/>
                    <a:pt x="62" y="66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1" y="64"/>
                    <a:pt x="17" y="63"/>
                    <a:pt x="13" y="61"/>
                  </a:cubicBezTo>
                  <a:cubicBezTo>
                    <a:pt x="10" y="59"/>
                    <a:pt x="7" y="56"/>
                    <a:pt x="5" y="53"/>
                  </a:cubicBezTo>
                  <a:cubicBezTo>
                    <a:pt x="3" y="50"/>
                    <a:pt x="2" y="47"/>
                    <a:pt x="1" y="44"/>
                  </a:cubicBezTo>
                  <a:cubicBezTo>
                    <a:pt x="0" y="41"/>
                    <a:pt x="0" y="38"/>
                    <a:pt x="0" y="35"/>
                  </a:cubicBezTo>
                  <a:cubicBezTo>
                    <a:pt x="0" y="30"/>
                    <a:pt x="1" y="26"/>
                    <a:pt x="3" y="23"/>
                  </a:cubicBezTo>
                  <a:cubicBezTo>
                    <a:pt x="4" y="19"/>
                    <a:pt x="6" y="16"/>
                    <a:pt x="9" y="14"/>
                  </a:cubicBezTo>
                  <a:cubicBezTo>
                    <a:pt x="11" y="11"/>
                    <a:pt x="14" y="10"/>
                    <a:pt x="17" y="9"/>
                  </a:cubicBezTo>
                  <a:cubicBezTo>
                    <a:pt x="20" y="8"/>
                    <a:pt x="23" y="7"/>
                    <a:pt x="2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7" y="9"/>
                    <a:pt x="78" y="9"/>
                    <a:pt x="79" y="9"/>
                  </a:cubicBezTo>
                  <a:cubicBezTo>
                    <a:pt x="80" y="9"/>
                    <a:pt x="81" y="8"/>
                    <a:pt x="82" y="6"/>
                  </a:cubicBezTo>
                  <a:cubicBezTo>
                    <a:pt x="83" y="6"/>
                    <a:pt x="83" y="4"/>
                    <a:pt x="83" y="3"/>
                  </a:cubicBezTo>
                  <a:cubicBezTo>
                    <a:pt x="84" y="2"/>
                    <a:pt x="84" y="0"/>
                    <a:pt x="84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1"/>
                    <a:pt x="82" y="29"/>
                    <a:pt x="82" y="28"/>
                  </a:cubicBezTo>
                  <a:cubicBezTo>
                    <a:pt x="82" y="26"/>
                    <a:pt x="82" y="25"/>
                    <a:pt x="82" y="24"/>
                  </a:cubicBezTo>
                  <a:cubicBezTo>
                    <a:pt x="81" y="23"/>
                    <a:pt x="80" y="22"/>
                    <a:pt x="79" y="22"/>
                  </a:cubicBezTo>
                  <a:cubicBezTo>
                    <a:pt x="78" y="21"/>
                    <a:pt x="77" y="21"/>
                    <a:pt x="76" y="21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19"/>
                    <a:pt x="25" y="19"/>
                    <a:pt x="22" y="19"/>
                  </a:cubicBezTo>
                  <a:cubicBezTo>
                    <a:pt x="20" y="20"/>
                    <a:pt x="17" y="20"/>
                    <a:pt x="15" y="22"/>
                  </a:cubicBezTo>
                  <a:cubicBezTo>
                    <a:pt x="13" y="23"/>
                    <a:pt x="11" y="25"/>
                    <a:pt x="9" y="27"/>
                  </a:cubicBezTo>
                  <a:cubicBezTo>
                    <a:pt x="8" y="30"/>
                    <a:pt x="7" y="33"/>
                    <a:pt x="7" y="37"/>
                  </a:cubicBezTo>
                  <a:cubicBezTo>
                    <a:pt x="7" y="41"/>
                    <a:pt x="7" y="45"/>
                    <a:pt x="8" y="47"/>
                  </a:cubicBezTo>
                  <a:cubicBezTo>
                    <a:pt x="10" y="50"/>
                    <a:pt x="11" y="52"/>
                    <a:pt x="13" y="54"/>
                  </a:cubicBezTo>
                  <a:cubicBezTo>
                    <a:pt x="15" y="56"/>
                    <a:pt x="18" y="57"/>
                    <a:pt x="20" y="58"/>
                  </a:cubicBezTo>
                  <a:cubicBezTo>
                    <a:pt x="22" y="58"/>
                    <a:pt x="25" y="59"/>
                    <a:pt x="27" y="59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6" y="60"/>
                    <a:pt x="69" y="60"/>
                    <a:pt x="72" y="60"/>
                  </a:cubicBezTo>
                  <a:cubicBezTo>
                    <a:pt x="75" y="59"/>
                    <a:pt x="77" y="59"/>
                    <a:pt x="78" y="58"/>
                  </a:cubicBezTo>
                  <a:cubicBezTo>
                    <a:pt x="79" y="56"/>
                    <a:pt x="80" y="55"/>
                    <a:pt x="81" y="52"/>
                  </a:cubicBezTo>
                  <a:cubicBezTo>
                    <a:pt x="81" y="50"/>
                    <a:pt x="82" y="49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79"/>
                    <a:pt x="84" y="79"/>
                    <a:pt x="84" y="79"/>
                  </a:cubicBezTo>
                  <a:lnTo>
                    <a:pt x="8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/>
                <a:cs typeface="+mn-cs"/>
              </a:endParaRPr>
            </a:p>
          </p:txBody>
        </p:sp>
        <p:sp>
          <p:nvSpPr>
            <p:cNvPr id="65" name="îṥļïḓè"/>
            <p:cNvSpPr/>
            <p:nvPr/>
          </p:nvSpPr>
          <p:spPr bwMode="auto">
            <a:xfrm>
              <a:off x="3079354" y="3443288"/>
              <a:ext cx="147638" cy="147638"/>
            </a:xfrm>
            <a:custGeom>
              <a:avLst/>
              <a:gdLst>
                <a:gd name="T0" fmla="*/ 85 w 89"/>
                <a:gd name="T1" fmla="*/ 88 h 88"/>
                <a:gd name="T2" fmla="*/ 83 w 89"/>
                <a:gd name="T3" fmla="*/ 83 h 88"/>
                <a:gd name="T4" fmla="*/ 81 w 89"/>
                <a:gd name="T5" fmla="*/ 78 h 88"/>
                <a:gd name="T6" fmla="*/ 75 w 89"/>
                <a:gd name="T7" fmla="*/ 76 h 88"/>
                <a:gd name="T8" fmla="*/ 65 w 89"/>
                <a:gd name="T9" fmla="*/ 75 h 88"/>
                <a:gd name="T10" fmla="*/ 3 w 89"/>
                <a:gd name="T11" fmla="*/ 78 h 88"/>
                <a:gd name="T12" fmla="*/ 3 w 89"/>
                <a:gd name="T13" fmla="*/ 73 h 88"/>
                <a:gd name="T14" fmla="*/ 69 w 89"/>
                <a:gd name="T15" fmla="*/ 21 h 88"/>
                <a:gd name="T16" fmla="*/ 26 w 89"/>
                <a:gd name="T17" fmla="*/ 23 h 88"/>
                <a:gd name="T18" fmla="*/ 15 w 89"/>
                <a:gd name="T19" fmla="*/ 24 h 88"/>
                <a:gd name="T20" fmla="*/ 9 w 89"/>
                <a:gd name="T21" fmla="*/ 27 h 88"/>
                <a:gd name="T22" fmla="*/ 7 w 89"/>
                <a:gd name="T23" fmla="*/ 33 h 88"/>
                <a:gd name="T24" fmla="*/ 6 w 89"/>
                <a:gd name="T25" fmla="*/ 39 h 88"/>
                <a:gd name="T26" fmla="*/ 2 w 89"/>
                <a:gd name="T27" fmla="*/ 39 h 88"/>
                <a:gd name="T28" fmla="*/ 0 w 89"/>
                <a:gd name="T29" fmla="*/ 5 h 88"/>
                <a:gd name="T30" fmla="*/ 5 w 89"/>
                <a:gd name="T31" fmla="*/ 5 h 88"/>
                <a:gd name="T32" fmla="*/ 6 w 89"/>
                <a:gd name="T33" fmla="*/ 10 h 88"/>
                <a:gd name="T34" fmla="*/ 8 w 89"/>
                <a:gd name="T35" fmla="*/ 15 h 88"/>
                <a:gd name="T36" fmla="*/ 13 w 89"/>
                <a:gd name="T37" fmla="*/ 17 h 88"/>
                <a:gd name="T38" fmla="*/ 25 w 89"/>
                <a:gd name="T39" fmla="*/ 18 h 88"/>
                <a:gd name="T40" fmla="*/ 66 w 89"/>
                <a:gd name="T41" fmla="*/ 16 h 88"/>
                <a:gd name="T42" fmla="*/ 72 w 89"/>
                <a:gd name="T43" fmla="*/ 14 h 88"/>
                <a:gd name="T44" fmla="*/ 76 w 89"/>
                <a:gd name="T45" fmla="*/ 12 h 88"/>
                <a:gd name="T46" fmla="*/ 79 w 89"/>
                <a:gd name="T47" fmla="*/ 6 h 88"/>
                <a:gd name="T48" fmla="*/ 80 w 89"/>
                <a:gd name="T49" fmla="*/ 0 h 88"/>
                <a:gd name="T50" fmla="*/ 84 w 89"/>
                <a:gd name="T51" fmla="*/ 0 h 88"/>
                <a:gd name="T52" fmla="*/ 86 w 89"/>
                <a:gd name="T53" fmla="*/ 23 h 88"/>
                <a:gd name="T54" fmla="*/ 24 w 89"/>
                <a:gd name="T55" fmla="*/ 72 h 88"/>
                <a:gd name="T56" fmla="*/ 64 w 89"/>
                <a:gd name="T57" fmla="*/ 70 h 88"/>
                <a:gd name="T58" fmla="*/ 75 w 89"/>
                <a:gd name="T59" fmla="*/ 69 h 88"/>
                <a:gd name="T60" fmla="*/ 80 w 89"/>
                <a:gd name="T61" fmla="*/ 66 h 88"/>
                <a:gd name="T62" fmla="*/ 82 w 89"/>
                <a:gd name="T63" fmla="*/ 60 h 88"/>
                <a:gd name="T64" fmla="*/ 83 w 89"/>
                <a:gd name="T65" fmla="*/ 55 h 88"/>
                <a:gd name="T66" fmla="*/ 87 w 89"/>
                <a:gd name="T67" fmla="*/ 55 h 88"/>
                <a:gd name="T68" fmla="*/ 89 w 89"/>
                <a:gd name="T69" fmla="*/ 88 h 88"/>
                <a:gd name="T70" fmla="*/ 85 w 89"/>
                <a:gd name="T7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9" h="88">
                  <a:moveTo>
                    <a:pt x="85" y="88"/>
                  </a:moveTo>
                  <a:cubicBezTo>
                    <a:pt x="84" y="87"/>
                    <a:pt x="84" y="85"/>
                    <a:pt x="83" y="83"/>
                  </a:cubicBezTo>
                  <a:cubicBezTo>
                    <a:pt x="83" y="81"/>
                    <a:pt x="82" y="79"/>
                    <a:pt x="81" y="78"/>
                  </a:cubicBezTo>
                  <a:cubicBezTo>
                    <a:pt x="80" y="77"/>
                    <a:pt x="78" y="76"/>
                    <a:pt x="75" y="76"/>
                  </a:cubicBezTo>
                  <a:cubicBezTo>
                    <a:pt x="73" y="75"/>
                    <a:pt x="69" y="75"/>
                    <a:pt x="65" y="75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1" y="23"/>
                    <a:pt x="17" y="24"/>
                    <a:pt x="15" y="24"/>
                  </a:cubicBezTo>
                  <a:cubicBezTo>
                    <a:pt x="12" y="25"/>
                    <a:pt x="10" y="26"/>
                    <a:pt x="9" y="27"/>
                  </a:cubicBezTo>
                  <a:cubicBezTo>
                    <a:pt x="8" y="28"/>
                    <a:pt x="8" y="30"/>
                    <a:pt x="7" y="33"/>
                  </a:cubicBezTo>
                  <a:cubicBezTo>
                    <a:pt x="7" y="36"/>
                    <a:pt x="6" y="38"/>
                    <a:pt x="6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8"/>
                    <a:pt x="6" y="10"/>
                  </a:cubicBezTo>
                  <a:cubicBezTo>
                    <a:pt x="7" y="13"/>
                    <a:pt x="7" y="14"/>
                    <a:pt x="8" y="15"/>
                  </a:cubicBezTo>
                  <a:cubicBezTo>
                    <a:pt x="9" y="16"/>
                    <a:pt x="11" y="17"/>
                    <a:pt x="13" y="17"/>
                  </a:cubicBezTo>
                  <a:cubicBezTo>
                    <a:pt x="16" y="18"/>
                    <a:pt x="19" y="18"/>
                    <a:pt x="25" y="18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8" y="16"/>
                    <a:pt x="70" y="15"/>
                    <a:pt x="72" y="14"/>
                  </a:cubicBezTo>
                  <a:cubicBezTo>
                    <a:pt x="74" y="14"/>
                    <a:pt x="75" y="13"/>
                    <a:pt x="76" y="12"/>
                  </a:cubicBezTo>
                  <a:cubicBezTo>
                    <a:pt x="77" y="10"/>
                    <a:pt x="78" y="8"/>
                    <a:pt x="79" y="6"/>
                  </a:cubicBezTo>
                  <a:cubicBezTo>
                    <a:pt x="80" y="4"/>
                    <a:pt x="80" y="2"/>
                    <a:pt x="8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69" y="70"/>
                    <a:pt x="72" y="69"/>
                    <a:pt x="75" y="69"/>
                  </a:cubicBezTo>
                  <a:cubicBezTo>
                    <a:pt x="78" y="68"/>
                    <a:pt x="79" y="67"/>
                    <a:pt x="80" y="66"/>
                  </a:cubicBezTo>
                  <a:cubicBezTo>
                    <a:pt x="81" y="65"/>
                    <a:pt x="81" y="63"/>
                    <a:pt x="82" y="60"/>
                  </a:cubicBezTo>
                  <a:cubicBezTo>
                    <a:pt x="83" y="58"/>
                    <a:pt x="83" y="56"/>
                    <a:pt x="83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9" y="88"/>
                    <a:pt x="89" y="88"/>
                    <a:pt x="89" y="88"/>
                  </a:cubicBezTo>
                  <a:lnTo>
                    <a:pt x="85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/>
                <a:cs typeface="+mn-cs"/>
              </a:endParaRPr>
            </a:p>
          </p:txBody>
        </p:sp>
        <p:sp>
          <p:nvSpPr>
            <p:cNvPr id="66" name="íšlïḓé"/>
            <p:cNvSpPr/>
            <p:nvPr/>
          </p:nvSpPr>
          <p:spPr bwMode="auto">
            <a:xfrm>
              <a:off x="3114279" y="3617913"/>
              <a:ext cx="169863" cy="147638"/>
            </a:xfrm>
            <a:custGeom>
              <a:avLst/>
              <a:gdLst>
                <a:gd name="T0" fmla="*/ 98 w 102"/>
                <a:gd name="T1" fmla="*/ 76 h 88"/>
                <a:gd name="T2" fmla="*/ 96 w 102"/>
                <a:gd name="T3" fmla="*/ 73 h 88"/>
                <a:gd name="T4" fmla="*/ 93 w 102"/>
                <a:gd name="T5" fmla="*/ 71 h 88"/>
                <a:gd name="T6" fmla="*/ 90 w 102"/>
                <a:gd name="T7" fmla="*/ 69 h 88"/>
                <a:gd name="T8" fmla="*/ 85 w 102"/>
                <a:gd name="T9" fmla="*/ 67 h 88"/>
                <a:gd name="T10" fmla="*/ 70 w 102"/>
                <a:gd name="T11" fmla="*/ 65 h 88"/>
                <a:gd name="T12" fmla="*/ 50 w 102"/>
                <a:gd name="T13" fmla="*/ 63 h 88"/>
                <a:gd name="T14" fmla="*/ 43 w 102"/>
                <a:gd name="T15" fmla="*/ 62 h 88"/>
                <a:gd name="T16" fmla="*/ 37 w 102"/>
                <a:gd name="T17" fmla="*/ 64 h 88"/>
                <a:gd name="T18" fmla="*/ 22 w 102"/>
                <a:gd name="T19" fmla="*/ 71 h 88"/>
                <a:gd name="T20" fmla="*/ 19 w 102"/>
                <a:gd name="T21" fmla="*/ 73 h 88"/>
                <a:gd name="T22" fmla="*/ 18 w 102"/>
                <a:gd name="T23" fmla="*/ 77 h 88"/>
                <a:gd name="T24" fmla="*/ 19 w 102"/>
                <a:gd name="T25" fmla="*/ 81 h 88"/>
                <a:gd name="T26" fmla="*/ 20 w 102"/>
                <a:gd name="T27" fmla="*/ 86 h 88"/>
                <a:gd name="T28" fmla="*/ 16 w 102"/>
                <a:gd name="T29" fmla="*/ 88 h 88"/>
                <a:gd name="T30" fmla="*/ 0 w 102"/>
                <a:gd name="T31" fmla="*/ 52 h 88"/>
                <a:gd name="T32" fmla="*/ 4 w 102"/>
                <a:gd name="T33" fmla="*/ 50 h 88"/>
                <a:gd name="T34" fmla="*/ 7 w 102"/>
                <a:gd name="T35" fmla="*/ 54 h 88"/>
                <a:gd name="T36" fmla="*/ 9 w 102"/>
                <a:gd name="T37" fmla="*/ 58 h 88"/>
                <a:gd name="T38" fmla="*/ 13 w 102"/>
                <a:gd name="T39" fmla="*/ 60 h 88"/>
                <a:gd name="T40" fmla="*/ 17 w 102"/>
                <a:gd name="T41" fmla="*/ 59 h 88"/>
                <a:gd name="T42" fmla="*/ 35 w 102"/>
                <a:gd name="T43" fmla="*/ 51 h 88"/>
                <a:gd name="T44" fmla="*/ 38 w 102"/>
                <a:gd name="T45" fmla="*/ 49 h 88"/>
                <a:gd name="T46" fmla="*/ 42 w 102"/>
                <a:gd name="T47" fmla="*/ 44 h 88"/>
                <a:gd name="T48" fmla="*/ 53 w 102"/>
                <a:gd name="T49" fmla="*/ 31 h 88"/>
                <a:gd name="T50" fmla="*/ 62 w 102"/>
                <a:gd name="T51" fmla="*/ 19 h 88"/>
                <a:gd name="T52" fmla="*/ 66 w 102"/>
                <a:gd name="T53" fmla="*/ 13 h 88"/>
                <a:gd name="T54" fmla="*/ 67 w 102"/>
                <a:gd name="T55" fmla="*/ 9 h 88"/>
                <a:gd name="T56" fmla="*/ 67 w 102"/>
                <a:gd name="T57" fmla="*/ 5 h 88"/>
                <a:gd name="T58" fmla="*/ 66 w 102"/>
                <a:gd name="T59" fmla="*/ 2 h 88"/>
                <a:gd name="T60" fmla="*/ 70 w 102"/>
                <a:gd name="T61" fmla="*/ 0 h 88"/>
                <a:gd name="T62" fmla="*/ 84 w 102"/>
                <a:gd name="T63" fmla="*/ 33 h 88"/>
                <a:gd name="T64" fmla="*/ 80 w 102"/>
                <a:gd name="T65" fmla="*/ 35 h 88"/>
                <a:gd name="T66" fmla="*/ 76 w 102"/>
                <a:gd name="T67" fmla="*/ 27 h 88"/>
                <a:gd name="T68" fmla="*/ 73 w 102"/>
                <a:gd name="T69" fmla="*/ 26 h 88"/>
                <a:gd name="T70" fmla="*/ 72 w 102"/>
                <a:gd name="T71" fmla="*/ 27 h 88"/>
                <a:gd name="T72" fmla="*/ 71 w 102"/>
                <a:gd name="T73" fmla="*/ 28 h 88"/>
                <a:gd name="T74" fmla="*/ 68 w 102"/>
                <a:gd name="T75" fmla="*/ 31 h 88"/>
                <a:gd name="T76" fmla="*/ 65 w 102"/>
                <a:gd name="T77" fmla="*/ 35 h 88"/>
                <a:gd name="T78" fmla="*/ 58 w 102"/>
                <a:gd name="T79" fmla="*/ 44 h 88"/>
                <a:gd name="T80" fmla="*/ 48 w 102"/>
                <a:gd name="T81" fmla="*/ 57 h 88"/>
                <a:gd name="T82" fmla="*/ 75 w 102"/>
                <a:gd name="T83" fmla="*/ 60 h 88"/>
                <a:gd name="T84" fmla="*/ 87 w 102"/>
                <a:gd name="T85" fmla="*/ 61 h 88"/>
                <a:gd name="T86" fmla="*/ 88 w 102"/>
                <a:gd name="T87" fmla="*/ 59 h 88"/>
                <a:gd name="T88" fmla="*/ 88 w 102"/>
                <a:gd name="T89" fmla="*/ 56 h 88"/>
                <a:gd name="T90" fmla="*/ 88 w 102"/>
                <a:gd name="T91" fmla="*/ 52 h 88"/>
                <a:gd name="T92" fmla="*/ 86 w 102"/>
                <a:gd name="T93" fmla="*/ 49 h 88"/>
                <a:gd name="T94" fmla="*/ 90 w 102"/>
                <a:gd name="T95" fmla="*/ 47 h 88"/>
                <a:gd name="T96" fmla="*/ 102 w 102"/>
                <a:gd name="T97" fmla="*/ 74 h 88"/>
                <a:gd name="T98" fmla="*/ 98 w 102"/>
                <a:gd name="T99" fmla="*/ 7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2" h="88">
                  <a:moveTo>
                    <a:pt x="98" y="76"/>
                  </a:moveTo>
                  <a:cubicBezTo>
                    <a:pt x="98" y="75"/>
                    <a:pt x="97" y="74"/>
                    <a:pt x="96" y="73"/>
                  </a:cubicBezTo>
                  <a:cubicBezTo>
                    <a:pt x="95" y="72"/>
                    <a:pt x="94" y="71"/>
                    <a:pt x="93" y="71"/>
                  </a:cubicBezTo>
                  <a:cubicBezTo>
                    <a:pt x="92" y="70"/>
                    <a:pt x="91" y="69"/>
                    <a:pt x="90" y="69"/>
                  </a:cubicBezTo>
                  <a:cubicBezTo>
                    <a:pt x="89" y="69"/>
                    <a:pt x="88" y="68"/>
                    <a:pt x="85" y="67"/>
                  </a:cubicBezTo>
                  <a:cubicBezTo>
                    <a:pt x="80" y="66"/>
                    <a:pt x="75" y="65"/>
                    <a:pt x="70" y="65"/>
                  </a:cubicBezTo>
                  <a:cubicBezTo>
                    <a:pt x="64" y="64"/>
                    <a:pt x="58" y="63"/>
                    <a:pt x="50" y="63"/>
                  </a:cubicBezTo>
                  <a:cubicBezTo>
                    <a:pt x="47" y="62"/>
                    <a:pt x="45" y="62"/>
                    <a:pt x="43" y="62"/>
                  </a:cubicBezTo>
                  <a:cubicBezTo>
                    <a:pt x="42" y="63"/>
                    <a:pt x="40" y="63"/>
                    <a:pt x="37" y="64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1" y="71"/>
                    <a:pt x="20" y="72"/>
                    <a:pt x="19" y="73"/>
                  </a:cubicBezTo>
                  <a:cubicBezTo>
                    <a:pt x="18" y="74"/>
                    <a:pt x="18" y="75"/>
                    <a:pt x="18" y="77"/>
                  </a:cubicBezTo>
                  <a:cubicBezTo>
                    <a:pt x="18" y="78"/>
                    <a:pt x="18" y="79"/>
                    <a:pt x="19" y="81"/>
                  </a:cubicBezTo>
                  <a:cubicBezTo>
                    <a:pt x="19" y="83"/>
                    <a:pt x="19" y="85"/>
                    <a:pt x="20" y="86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5" y="51"/>
                    <a:pt x="6" y="52"/>
                    <a:pt x="7" y="54"/>
                  </a:cubicBezTo>
                  <a:cubicBezTo>
                    <a:pt x="8" y="56"/>
                    <a:pt x="9" y="58"/>
                    <a:pt x="9" y="58"/>
                  </a:cubicBezTo>
                  <a:cubicBezTo>
                    <a:pt x="10" y="59"/>
                    <a:pt x="12" y="60"/>
                    <a:pt x="13" y="60"/>
                  </a:cubicBezTo>
                  <a:cubicBezTo>
                    <a:pt x="14" y="60"/>
                    <a:pt x="15" y="60"/>
                    <a:pt x="17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7" y="50"/>
                    <a:pt x="38" y="49"/>
                  </a:cubicBezTo>
                  <a:cubicBezTo>
                    <a:pt x="39" y="47"/>
                    <a:pt x="41" y="46"/>
                    <a:pt x="42" y="44"/>
                  </a:cubicBezTo>
                  <a:cubicBezTo>
                    <a:pt x="45" y="40"/>
                    <a:pt x="49" y="36"/>
                    <a:pt x="53" y="31"/>
                  </a:cubicBezTo>
                  <a:cubicBezTo>
                    <a:pt x="56" y="26"/>
                    <a:pt x="60" y="22"/>
                    <a:pt x="62" y="19"/>
                  </a:cubicBezTo>
                  <a:cubicBezTo>
                    <a:pt x="64" y="16"/>
                    <a:pt x="65" y="15"/>
                    <a:pt x="66" y="13"/>
                  </a:cubicBezTo>
                  <a:cubicBezTo>
                    <a:pt x="66" y="12"/>
                    <a:pt x="67" y="11"/>
                    <a:pt x="67" y="9"/>
                  </a:cubicBezTo>
                  <a:cubicBezTo>
                    <a:pt x="67" y="8"/>
                    <a:pt x="67" y="7"/>
                    <a:pt x="67" y="5"/>
                  </a:cubicBezTo>
                  <a:cubicBezTo>
                    <a:pt x="67" y="4"/>
                    <a:pt x="66" y="3"/>
                    <a:pt x="66" y="2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79" y="31"/>
                    <a:pt x="77" y="29"/>
                    <a:pt x="76" y="27"/>
                  </a:cubicBezTo>
                  <a:cubicBezTo>
                    <a:pt x="75" y="26"/>
                    <a:pt x="74" y="25"/>
                    <a:pt x="73" y="26"/>
                  </a:cubicBezTo>
                  <a:cubicBezTo>
                    <a:pt x="73" y="26"/>
                    <a:pt x="73" y="26"/>
                    <a:pt x="72" y="27"/>
                  </a:cubicBezTo>
                  <a:cubicBezTo>
                    <a:pt x="72" y="27"/>
                    <a:pt x="71" y="28"/>
                    <a:pt x="71" y="28"/>
                  </a:cubicBezTo>
                  <a:cubicBezTo>
                    <a:pt x="70" y="29"/>
                    <a:pt x="69" y="30"/>
                    <a:pt x="68" y="31"/>
                  </a:cubicBezTo>
                  <a:cubicBezTo>
                    <a:pt x="67" y="33"/>
                    <a:pt x="66" y="34"/>
                    <a:pt x="65" y="35"/>
                  </a:cubicBezTo>
                  <a:cubicBezTo>
                    <a:pt x="63" y="38"/>
                    <a:pt x="60" y="41"/>
                    <a:pt x="58" y="44"/>
                  </a:cubicBezTo>
                  <a:cubicBezTo>
                    <a:pt x="55" y="47"/>
                    <a:pt x="52" y="52"/>
                    <a:pt x="48" y="57"/>
                  </a:cubicBezTo>
                  <a:cubicBezTo>
                    <a:pt x="60" y="58"/>
                    <a:pt x="69" y="60"/>
                    <a:pt x="75" y="60"/>
                  </a:cubicBezTo>
                  <a:cubicBezTo>
                    <a:pt x="82" y="61"/>
                    <a:pt x="86" y="61"/>
                    <a:pt x="87" y="61"/>
                  </a:cubicBezTo>
                  <a:cubicBezTo>
                    <a:pt x="87" y="61"/>
                    <a:pt x="88" y="60"/>
                    <a:pt x="88" y="59"/>
                  </a:cubicBezTo>
                  <a:cubicBezTo>
                    <a:pt x="89" y="58"/>
                    <a:pt x="89" y="57"/>
                    <a:pt x="88" y="56"/>
                  </a:cubicBezTo>
                  <a:cubicBezTo>
                    <a:pt x="88" y="55"/>
                    <a:pt x="88" y="54"/>
                    <a:pt x="88" y="52"/>
                  </a:cubicBezTo>
                  <a:cubicBezTo>
                    <a:pt x="87" y="51"/>
                    <a:pt x="87" y="50"/>
                    <a:pt x="86" y="49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102" y="74"/>
                    <a:pt x="102" y="74"/>
                    <a:pt x="102" y="74"/>
                  </a:cubicBezTo>
                  <a:lnTo>
                    <a:pt x="98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/>
                <a:cs typeface="+mn-cs"/>
              </a:endParaRPr>
            </a:p>
          </p:txBody>
        </p:sp>
        <p:sp>
          <p:nvSpPr>
            <p:cNvPr id="67" name="ïSľíďê"/>
            <p:cNvSpPr/>
            <p:nvPr/>
          </p:nvSpPr>
          <p:spPr bwMode="auto">
            <a:xfrm>
              <a:off x="3147617" y="3763963"/>
              <a:ext cx="161925" cy="139700"/>
            </a:xfrm>
            <a:custGeom>
              <a:avLst/>
              <a:gdLst>
                <a:gd name="T0" fmla="*/ 46 w 97"/>
                <a:gd name="T1" fmla="*/ 84 h 84"/>
                <a:gd name="T2" fmla="*/ 28 w 97"/>
                <a:gd name="T3" fmla="*/ 55 h 84"/>
                <a:gd name="T4" fmla="*/ 31 w 97"/>
                <a:gd name="T5" fmla="*/ 53 h 84"/>
                <a:gd name="T6" fmla="*/ 36 w 97"/>
                <a:gd name="T7" fmla="*/ 58 h 84"/>
                <a:gd name="T8" fmla="*/ 40 w 97"/>
                <a:gd name="T9" fmla="*/ 60 h 84"/>
                <a:gd name="T10" fmla="*/ 41 w 97"/>
                <a:gd name="T11" fmla="*/ 59 h 84"/>
                <a:gd name="T12" fmla="*/ 42 w 97"/>
                <a:gd name="T13" fmla="*/ 58 h 84"/>
                <a:gd name="T14" fmla="*/ 54 w 97"/>
                <a:gd name="T15" fmla="*/ 42 h 84"/>
                <a:gd name="T16" fmla="*/ 38 w 97"/>
                <a:gd name="T17" fmla="*/ 17 h 84"/>
                <a:gd name="T18" fmla="*/ 30 w 97"/>
                <a:gd name="T19" fmla="*/ 19 h 84"/>
                <a:gd name="T20" fmla="*/ 25 w 97"/>
                <a:gd name="T21" fmla="*/ 20 h 84"/>
                <a:gd name="T22" fmla="*/ 20 w 97"/>
                <a:gd name="T23" fmla="*/ 22 h 84"/>
                <a:gd name="T24" fmla="*/ 18 w 97"/>
                <a:gd name="T25" fmla="*/ 23 h 84"/>
                <a:gd name="T26" fmla="*/ 17 w 97"/>
                <a:gd name="T27" fmla="*/ 28 h 84"/>
                <a:gd name="T28" fmla="*/ 20 w 97"/>
                <a:gd name="T29" fmla="*/ 36 h 84"/>
                <a:gd name="T30" fmla="*/ 17 w 97"/>
                <a:gd name="T31" fmla="*/ 38 h 84"/>
                <a:gd name="T32" fmla="*/ 0 w 97"/>
                <a:gd name="T33" fmla="*/ 11 h 84"/>
                <a:gd name="T34" fmla="*/ 3 w 97"/>
                <a:gd name="T35" fmla="*/ 9 h 84"/>
                <a:gd name="T36" fmla="*/ 6 w 97"/>
                <a:gd name="T37" fmla="*/ 12 h 84"/>
                <a:gd name="T38" fmla="*/ 9 w 97"/>
                <a:gd name="T39" fmla="*/ 14 h 84"/>
                <a:gd name="T40" fmla="*/ 14 w 97"/>
                <a:gd name="T41" fmla="*/ 16 h 84"/>
                <a:gd name="T42" fmla="*/ 19 w 97"/>
                <a:gd name="T43" fmla="*/ 15 h 84"/>
                <a:gd name="T44" fmla="*/ 57 w 97"/>
                <a:gd name="T45" fmla="*/ 8 h 84"/>
                <a:gd name="T46" fmla="*/ 94 w 97"/>
                <a:gd name="T47" fmla="*/ 0 h 84"/>
                <a:gd name="T48" fmla="*/ 97 w 97"/>
                <a:gd name="T49" fmla="*/ 4 h 84"/>
                <a:gd name="T50" fmla="*/ 50 w 97"/>
                <a:gd name="T51" fmla="*/ 67 h 84"/>
                <a:gd name="T52" fmla="*/ 48 w 97"/>
                <a:gd name="T53" fmla="*/ 71 h 84"/>
                <a:gd name="T54" fmla="*/ 48 w 97"/>
                <a:gd name="T55" fmla="*/ 75 h 84"/>
                <a:gd name="T56" fmla="*/ 49 w 97"/>
                <a:gd name="T57" fmla="*/ 79 h 84"/>
                <a:gd name="T58" fmla="*/ 50 w 97"/>
                <a:gd name="T59" fmla="*/ 82 h 84"/>
                <a:gd name="T60" fmla="*/ 46 w 97"/>
                <a:gd name="T61" fmla="*/ 84 h 84"/>
                <a:gd name="T62" fmla="*/ 57 w 97"/>
                <a:gd name="T63" fmla="*/ 37 h 84"/>
                <a:gd name="T64" fmla="*/ 78 w 97"/>
                <a:gd name="T65" fmla="*/ 9 h 84"/>
                <a:gd name="T66" fmla="*/ 43 w 97"/>
                <a:gd name="T67" fmla="*/ 16 h 84"/>
                <a:gd name="T68" fmla="*/ 57 w 97"/>
                <a:gd name="T69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7" h="84">
                  <a:moveTo>
                    <a:pt x="46" y="84"/>
                  </a:moveTo>
                  <a:cubicBezTo>
                    <a:pt x="28" y="55"/>
                    <a:pt x="28" y="55"/>
                    <a:pt x="28" y="55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3" y="55"/>
                    <a:pt x="35" y="57"/>
                    <a:pt x="36" y="58"/>
                  </a:cubicBezTo>
                  <a:cubicBezTo>
                    <a:pt x="38" y="60"/>
                    <a:pt x="39" y="60"/>
                    <a:pt x="40" y="60"/>
                  </a:cubicBezTo>
                  <a:cubicBezTo>
                    <a:pt x="40" y="60"/>
                    <a:pt x="40" y="59"/>
                    <a:pt x="41" y="59"/>
                  </a:cubicBezTo>
                  <a:cubicBezTo>
                    <a:pt x="41" y="59"/>
                    <a:pt x="41" y="58"/>
                    <a:pt x="42" y="58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5" y="18"/>
                    <a:pt x="32" y="18"/>
                    <a:pt x="30" y="19"/>
                  </a:cubicBezTo>
                  <a:cubicBezTo>
                    <a:pt x="28" y="19"/>
                    <a:pt x="26" y="20"/>
                    <a:pt x="25" y="20"/>
                  </a:cubicBezTo>
                  <a:cubicBezTo>
                    <a:pt x="23" y="21"/>
                    <a:pt x="21" y="21"/>
                    <a:pt x="20" y="22"/>
                  </a:cubicBezTo>
                  <a:cubicBezTo>
                    <a:pt x="19" y="22"/>
                    <a:pt x="19" y="22"/>
                    <a:pt x="18" y="23"/>
                  </a:cubicBezTo>
                  <a:cubicBezTo>
                    <a:pt x="17" y="24"/>
                    <a:pt x="16" y="25"/>
                    <a:pt x="17" y="28"/>
                  </a:cubicBezTo>
                  <a:cubicBezTo>
                    <a:pt x="18" y="30"/>
                    <a:pt x="19" y="33"/>
                    <a:pt x="20" y="36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0"/>
                    <a:pt x="5" y="11"/>
                    <a:pt x="6" y="12"/>
                  </a:cubicBezTo>
                  <a:cubicBezTo>
                    <a:pt x="7" y="13"/>
                    <a:pt x="8" y="14"/>
                    <a:pt x="9" y="14"/>
                  </a:cubicBezTo>
                  <a:cubicBezTo>
                    <a:pt x="11" y="15"/>
                    <a:pt x="12" y="15"/>
                    <a:pt x="14" y="16"/>
                  </a:cubicBezTo>
                  <a:cubicBezTo>
                    <a:pt x="15" y="16"/>
                    <a:pt x="17" y="16"/>
                    <a:pt x="19" y="15"/>
                  </a:cubicBezTo>
                  <a:cubicBezTo>
                    <a:pt x="31" y="13"/>
                    <a:pt x="43" y="11"/>
                    <a:pt x="57" y="8"/>
                  </a:cubicBezTo>
                  <a:cubicBezTo>
                    <a:pt x="71" y="5"/>
                    <a:pt x="83" y="2"/>
                    <a:pt x="94" y="0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50" y="68"/>
                    <a:pt x="49" y="70"/>
                    <a:pt x="48" y="71"/>
                  </a:cubicBezTo>
                  <a:cubicBezTo>
                    <a:pt x="48" y="72"/>
                    <a:pt x="48" y="73"/>
                    <a:pt x="48" y="75"/>
                  </a:cubicBezTo>
                  <a:cubicBezTo>
                    <a:pt x="48" y="76"/>
                    <a:pt x="48" y="77"/>
                    <a:pt x="49" y="79"/>
                  </a:cubicBezTo>
                  <a:cubicBezTo>
                    <a:pt x="49" y="80"/>
                    <a:pt x="50" y="81"/>
                    <a:pt x="50" y="82"/>
                  </a:cubicBezTo>
                  <a:cubicBezTo>
                    <a:pt x="46" y="84"/>
                    <a:pt x="46" y="84"/>
                    <a:pt x="46" y="84"/>
                  </a:cubicBezTo>
                  <a:close/>
                  <a:moveTo>
                    <a:pt x="57" y="37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43" y="16"/>
                    <a:pt x="43" y="16"/>
                    <a:pt x="43" y="16"/>
                  </a:cubicBezTo>
                  <a:lnTo>
                    <a:pt x="5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/>
                <a:cs typeface="+mn-cs"/>
              </a:endParaRPr>
            </a:p>
          </p:txBody>
        </p:sp>
        <p:sp>
          <p:nvSpPr>
            <p:cNvPr id="68" name="îṡḻîďè"/>
            <p:cNvSpPr/>
            <p:nvPr/>
          </p:nvSpPr>
          <p:spPr bwMode="auto">
            <a:xfrm>
              <a:off x="3239692" y="3803651"/>
              <a:ext cx="165100" cy="166688"/>
            </a:xfrm>
            <a:custGeom>
              <a:avLst/>
              <a:gdLst>
                <a:gd name="T0" fmla="*/ 83 w 99"/>
                <a:gd name="T1" fmla="*/ 68 h 100"/>
                <a:gd name="T2" fmla="*/ 80 w 99"/>
                <a:gd name="T3" fmla="*/ 66 h 100"/>
                <a:gd name="T4" fmla="*/ 82 w 99"/>
                <a:gd name="T5" fmla="*/ 61 h 100"/>
                <a:gd name="T6" fmla="*/ 84 w 99"/>
                <a:gd name="T7" fmla="*/ 54 h 100"/>
                <a:gd name="T8" fmla="*/ 85 w 99"/>
                <a:gd name="T9" fmla="*/ 48 h 100"/>
                <a:gd name="T10" fmla="*/ 83 w 99"/>
                <a:gd name="T11" fmla="*/ 44 h 100"/>
                <a:gd name="T12" fmla="*/ 80 w 99"/>
                <a:gd name="T13" fmla="*/ 40 h 100"/>
                <a:gd name="T14" fmla="*/ 77 w 99"/>
                <a:gd name="T15" fmla="*/ 37 h 100"/>
                <a:gd name="T16" fmla="*/ 74 w 99"/>
                <a:gd name="T17" fmla="*/ 34 h 100"/>
                <a:gd name="T18" fmla="*/ 27 w 99"/>
                <a:gd name="T19" fmla="*/ 82 h 100"/>
                <a:gd name="T20" fmla="*/ 25 w 99"/>
                <a:gd name="T21" fmla="*/ 85 h 100"/>
                <a:gd name="T22" fmla="*/ 25 w 99"/>
                <a:gd name="T23" fmla="*/ 89 h 100"/>
                <a:gd name="T24" fmla="*/ 27 w 99"/>
                <a:gd name="T25" fmla="*/ 93 h 100"/>
                <a:gd name="T26" fmla="*/ 31 w 99"/>
                <a:gd name="T27" fmla="*/ 97 h 100"/>
                <a:gd name="T28" fmla="*/ 28 w 99"/>
                <a:gd name="T29" fmla="*/ 100 h 100"/>
                <a:gd name="T30" fmla="*/ 0 w 99"/>
                <a:gd name="T31" fmla="*/ 72 h 100"/>
                <a:gd name="T32" fmla="*/ 3 w 99"/>
                <a:gd name="T33" fmla="*/ 69 h 100"/>
                <a:gd name="T34" fmla="*/ 6 w 99"/>
                <a:gd name="T35" fmla="*/ 72 h 100"/>
                <a:gd name="T36" fmla="*/ 10 w 99"/>
                <a:gd name="T37" fmla="*/ 75 h 100"/>
                <a:gd name="T38" fmla="*/ 14 w 99"/>
                <a:gd name="T39" fmla="*/ 75 h 100"/>
                <a:gd name="T40" fmla="*/ 17 w 99"/>
                <a:gd name="T41" fmla="*/ 73 h 100"/>
                <a:gd name="T42" fmla="*/ 65 w 99"/>
                <a:gd name="T43" fmla="*/ 25 h 100"/>
                <a:gd name="T44" fmla="*/ 63 w 99"/>
                <a:gd name="T45" fmla="*/ 23 h 100"/>
                <a:gd name="T46" fmla="*/ 60 w 99"/>
                <a:gd name="T47" fmla="*/ 20 h 100"/>
                <a:gd name="T48" fmla="*/ 56 w 99"/>
                <a:gd name="T49" fmla="*/ 16 h 100"/>
                <a:gd name="T50" fmla="*/ 51 w 99"/>
                <a:gd name="T51" fmla="*/ 15 h 100"/>
                <a:gd name="T52" fmla="*/ 45 w 99"/>
                <a:gd name="T53" fmla="*/ 16 h 100"/>
                <a:gd name="T54" fmla="*/ 39 w 99"/>
                <a:gd name="T55" fmla="*/ 17 h 100"/>
                <a:gd name="T56" fmla="*/ 34 w 99"/>
                <a:gd name="T57" fmla="*/ 19 h 100"/>
                <a:gd name="T58" fmla="*/ 31 w 99"/>
                <a:gd name="T59" fmla="*/ 17 h 100"/>
                <a:gd name="T60" fmla="*/ 47 w 99"/>
                <a:gd name="T61" fmla="*/ 0 h 100"/>
                <a:gd name="T62" fmla="*/ 99 w 99"/>
                <a:gd name="T63" fmla="*/ 52 h 100"/>
                <a:gd name="T64" fmla="*/ 83 w 99"/>
                <a:gd name="T65" fmla="*/ 6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9" h="100">
                  <a:moveTo>
                    <a:pt x="83" y="68"/>
                  </a:moveTo>
                  <a:cubicBezTo>
                    <a:pt x="80" y="66"/>
                    <a:pt x="80" y="66"/>
                    <a:pt x="80" y="66"/>
                  </a:cubicBezTo>
                  <a:cubicBezTo>
                    <a:pt x="81" y="64"/>
                    <a:pt x="82" y="63"/>
                    <a:pt x="82" y="61"/>
                  </a:cubicBezTo>
                  <a:cubicBezTo>
                    <a:pt x="83" y="59"/>
                    <a:pt x="84" y="57"/>
                    <a:pt x="84" y="54"/>
                  </a:cubicBezTo>
                  <a:cubicBezTo>
                    <a:pt x="84" y="52"/>
                    <a:pt x="85" y="50"/>
                    <a:pt x="85" y="48"/>
                  </a:cubicBezTo>
                  <a:cubicBezTo>
                    <a:pt x="85" y="46"/>
                    <a:pt x="84" y="45"/>
                    <a:pt x="83" y="44"/>
                  </a:cubicBezTo>
                  <a:cubicBezTo>
                    <a:pt x="83" y="43"/>
                    <a:pt x="82" y="42"/>
                    <a:pt x="80" y="40"/>
                  </a:cubicBezTo>
                  <a:cubicBezTo>
                    <a:pt x="79" y="39"/>
                    <a:pt x="78" y="38"/>
                    <a:pt x="77" y="37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6" y="83"/>
                    <a:pt x="25" y="84"/>
                    <a:pt x="25" y="85"/>
                  </a:cubicBezTo>
                  <a:cubicBezTo>
                    <a:pt x="24" y="86"/>
                    <a:pt x="25" y="87"/>
                    <a:pt x="25" y="89"/>
                  </a:cubicBezTo>
                  <a:cubicBezTo>
                    <a:pt x="25" y="89"/>
                    <a:pt x="26" y="91"/>
                    <a:pt x="27" y="93"/>
                  </a:cubicBezTo>
                  <a:cubicBezTo>
                    <a:pt x="29" y="95"/>
                    <a:pt x="30" y="96"/>
                    <a:pt x="31" y="97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70"/>
                    <a:pt x="5" y="71"/>
                    <a:pt x="6" y="72"/>
                  </a:cubicBezTo>
                  <a:cubicBezTo>
                    <a:pt x="8" y="74"/>
                    <a:pt x="10" y="74"/>
                    <a:pt x="10" y="75"/>
                  </a:cubicBezTo>
                  <a:cubicBezTo>
                    <a:pt x="12" y="75"/>
                    <a:pt x="13" y="76"/>
                    <a:pt x="14" y="75"/>
                  </a:cubicBezTo>
                  <a:cubicBezTo>
                    <a:pt x="15" y="75"/>
                    <a:pt x="16" y="74"/>
                    <a:pt x="17" y="73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2" y="22"/>
                    <a:pt x="61" y="21"/>
                    <a:pt x="60" y="20"/>
                  </a:cubicBezTo>
                  <a:cubicBezTo>
                    <a:pt x="58" y="18"/>
                    <a:pt x="57" y="17"/>
                    <a:pt x="56" y="16"/>
                  </a:cubicBezTo>
                  <a:cubicBezTo>
                    <a:pt x="55" y="15"/>
                    <a:pt x="53" y="15"/>
                    <a:pt x="51" y="15"/>
                  </a:cubicBezTo>
                  <a:cubicBezTo>
                    <a:pt x="49" y="15"/>
                    <a:pt x="47" y="15"/>
                    <a:pt x="45" y="16"/>
                  </a:cubicBezTo>
                  <a:cubicBezTo>
                    <a:pt x="43" y="16"/>
                    <a:pt x="41" y="17"/>
                    <a:pt x="39" y="17"/>
                  </a:cubicBezTo>
                  <a:cubicBezTo>
                    <a:pt x="37" y="18"/>
                    <a:pt x="35" y="19"/>
                    <a:pt x="34" y="19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9" y="52"/>
                    <a:pt x="99" y="52"/>
                    <a:pt x="99" y="52"/>
                  </a:cubicBezTo>
                  <a:lnTo>
                    <a:pt x="83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/>
                <a:cs typeface="+mn-cs"/>
              </a:endParaRPr>
            </a:p>
          </p:txBody>
        </p:sp>
        <p:sp>
          <p:nvSpPr>
            <p:cNvPr id="69" name="ïşļîḍe"/>
            <p:cNvSpPr/>
            <p:nvPr/>
          </p:nvSpPr>
          <p:spPr bwMode="auto">
            <a:xfrm>
              <a:off x="3342879" y="3943351"/>
              <a:ext cx="57150" cy="46038"/>
            </a:xfrm>
            <a:custGeom>
              <a:avLst/>
              <a:gdLst>
                <a:gd name="T0" fmla="*/ 30 w 36"/>
                <a:gd name="T1" fmla="*/ 29 h 29"/>
                <a:gd name="T2" fmla="*/ 0 w 36"/>
                <a:gd name="T3" fmla="*/ 8 h 29"/>
                <a:gd name="T4" fmla="*/ 5 w 36"/>
                <a:gd name="T5" fmla="*/ 0 h 29"/>
                <a:gd name="T6" fmla="*/ 36 w 36"/>
                <a:gd name="T7" fmla="*/ 21 h 29"/>
                <a:gd name="T8" fmla="*/ 30 w 36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9">
                  <a:moveTo>
                    <a:pt x="30" y="29"/>
                  </a:moveTo>
                  <a:lnTo>
                    <a:pt x="0" y="8"/>
                  </a:lnTo>
                  <a:lnTo>
                    <a:pt x="5" y="0"/>
                  </a:lnTo>
                  <a:lnTo>
                    <a:pt x="36" y="21"/>
                  </a:lnTo>
                  <a:lnTo>
                    <a:pt x="3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/>
                <a:cs typeface="+mn-cs"/>
              </a:endParaRPr>
            </a:p>
          </p:txBody>
        </p:sp>
        <p:sp>
          <p:nvSpPr>
            <p:cNvPr id="70" name="isľíḓê"/>
            <p:cNvSpPr/>
            <p:nvPr/>
          </p:nvSpPr>
          <p:spPr bwMode="auto">
            <a:xfrm>
              <a:off x="3355579" y="3932238"/>
              <a:ext cx="150813" cy="142875"/>
            </a:xfrm>
            <a:custGeom>
              <a:avLst/>
              <a:gdLst>
                <a:gd name="T0" fmla="*/ 64 w 90"/>
                <a:gd name="T1" fmla="*/ 58 h 85"/>
                <a:gd name="T2" fmla="*/ 64 w 90"/>
                <a:gd name="T3" fmla="*/ 65 h 85"/>
                <a:gd name="T4" fmla="*/ 61 w 90"/>
                <a:gd name="T5" fmla="*/ 73 h 85"/>
                <a:gd name="T6" fmla="*/ 44 w 90"/>
                <a:gd name="T7" fmla="*/ 84 h 85"/>
                <a:gd name="T8" fmla="*/ 23 w 90"/>
                <a:gd name="T9" fmla="*/ 79 h 85"/>
                <a:gd name="T10" fmla="*/ 14 w 90"/>
                <a:gd name="T11" fmla="*/ 72 h 85"/>
                <a:gd name="T12" fmla="*/ 8 w 90"/>
                <a:gd name="T13" fmla="*/ 63 h 85"/>
                <a:gd name="T14" fmla="*/ 4 w 90"/>
                <a:gd name="T15" fmla="*/ 65 h 85"/>
                <a:gd name="T16" fmla="*/ 0 w 90"/>
                <a:gd name="T17" fmla="*/ 63 h 85"/>
                <a:gd name="T18" fmla="*/ 14 w 90"/>
                <a:gd name="T19" fmla="*/ 38 h 85"/>
                <a:gd name="T20" fmla="*/ 19 w 90"/>
                <a:gd name="T21" fmla="*/ 40 h 85"/>
                <a:gd name="T22" fmla="*/ 16 w 90"/>
                <a:gd name="T23" fmla="*/ 51 h 85"/>
                <a:gd name="T24" fmla="*/ 16 w 90"/>
                <a:gd name="T25" fmla="*/ 60 h 85"/>
                <a:gd name="T26" fmla="*/ 20 w 90"/>
                <a:gd name="T27" fmla="*/ 69 h 85"/>
                <a:gd name="T28" fmla="*/ 27 w 90"/>
                <a:gd name="T29" fmla="*/ 76 h 85"/>
                <a:gd name="T30" fmla="*/ 33 w 90"/>
                <a:gd name="T31" fmla="*/ 78 h 85"/>
                <a:gd name="T32" fmla="*/ 39 w 90"/>
                <a:gd name="T33" fmla="*/ 79 h 85"/>
                <a:gd name="T34" fmla="*/ 44 w 90"/>
                <a:gd name="T35" fmla="*/ 76 h 85"/>
                <a:gd name="T36" fmla="*/ 48 w 90"/>
                <a:gd name="T37" fmla="*/ 71 h 85"/>
                <a:gd name="T38" fmla="*/ 51 w 90"/>
                <a:gd name="T39" fmla="*/ 62 h 85"/>
                <a:gd name="T40" fmla="*/ 47 w 90"/>
                <a:gd name="T41" fmla="*/ 52 h 85"/>
                <a:gd name="T42" fmla="*/ 41 w 90"/>
                <a:gd name="T43" fmla="*/ 44 h 85"/>
                <a:gd name="T44" fmla="*/ 36 w 90"/>
                <a:gd name="T45" fmla="*/ 37 h 85"/>
                <a:gd name="T46" fmla="*/ 31 w 90"/>
                <a:gd name="T47" fmla="*/ 24 h 85"/>
                <a:gd name="T48" fmla="*/ 35 w 90"/>
                <a:gd name="T49" fmla="*/ 10 h 85"/>
                <a:gd name="T50" fmla="*/ 41 w 90"/>
                <a:gd name="T51" fmla="*/ 4 h 85"/>
                <a:gd name="T52" fmla="*/ 50 w 90"/>
                <a:gd name="T53" fmla="*/ 0 h 85"/>
                <a:gd name="T54" fmla="*/ 59 w 90"/>
                <a:gd name="T55" fmla="*/ 0 h 85"/>
                <a:gd name="T56" fmla="*/ 69 w 90"/>
                <a:gd name="T57" fmla="*/ 4 h 85"/>
                <a:gd name="T58" fmla="*/ 76 w 90"/>
                <a:gd name="T59" fmla="*/ 11 h 85"/>
                <a:gd name="T60" fmla="*/ 81 w 90"/>
                <a:gd name="T61" fmla="*/ 19 h 85"/>
                <a:gd name="T62" fmla="*/ 86 w 90"/>
                <a:gd name="T63" fmla="*/ 17 h 85"/>
                <a:gd name="T64" fmla="*/ 90 w 90"/>
                <a:gd name="T65" fmla="*/ 20 h 85"/>
                <a:gd name="T66" fmla="*/ 75 w 90"/>
                <a:gd name="T67" fmla="*/ 44 h 85"/>
                <a:gd name="T68" fmla="*/ 71 w 90"/>
                <a:gd name="T69" fmla="*/ 41 h 85"/>
                <a:gd name="T70" fmla="*/ 73 w 90"/>
                <a:gd name="T71" fmla="*/ 32 h 85"/>
                <a:gd name="T72" fmla="*/ 74 w 90"/>
                <a:gd name="T73" fmla="*/ 23 h 85"/>
                <a:gd name="T74" fmla="*/ 72 w 90"/>
                <a:gd name="T75" fmla="*/ 15 h 85"/>
                <a:gd name="T76" fmla="*/ 65 w 90"/>
                <a:gd name="T77" fmla="*/ 8 h 85"/>
                <a:gd name="T78" fmla="*/ 55 w 90"/>
                <a:gd name="T79" fmla="*/ 6 h 85"/>
                <a:gd name="T80" fmla="*/ 47 w 90"/>
                <a:gd name="T81" fmla="*/ 11 h 85"/>
                <a:gd name="T82" fmla="*/ 44 w 90"/>
                <a:gd name="T83" fmla="*/ 20 h 85"/>
                <a:gd name="T84" fmla="*/ 47 w 90"/>
                <a:gd name="T85" fmla="*/ 29 h 85"/>
                <a:gd name="T86" fmla="*/ 53 w 90"/>
                <a:gd name="T87" fmla="*/ 37 h 85"/>
                <a:gd name="T88" fmla="*/ 58 w 90"/>
                <a:gd name="T89" fmla="*/ 44 h 85"/>
                <a:gd name="T90" fmla="*/ 62 w 90"/>
                <a:gd name="T91" fmla="*/ 51 h 85"/>
                <a:gd name="T92" fmla="*/ 64 w 90"/>
                <a:gd name="T93" fmla="*/ 5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" h="85">
                  <a:moveTo>
                    <a:pt x="64" y="58"/>
                  </a:moveTo>
                  <a:cubicBezTo>
                    <a:pt x="65" y="60"/>
                    <a:pt x="65" y="63"/>
                    <a:pt x="64" y="65"/>
                  </a:cubicBezTo>
                  <a:cubicBezTo>
                    <a:pt x="64" y="68"/>
                    <a:pt x="63" y="70"/>
                    <a:pt x="61" y="73"/>
                  </a:cubicBezTo>
                  <a:cubicBezTo>
                    <a:pt x="57" y="79"/>
                    <a:pt x="51" y="83"/>
                    <a:pt x="44" y="84"/>
                  </a:cubicBezTo>
                  <a:cubicBezTo>
                    <a:pt x="37" y="85"/>
                    <a:pt x="30" y="84"/>
                    <a:pt x="23" y="79"/>
                  </a:cubicBezTo>
                  <a:cubicBezTo>
                    <a:pt x="20" y="77"/>
                    <a:pt x="17" y="75"/>
                    <a:pt x="14" y="72"/>
                  </a:cubicBezTo>
                  <a:cubicBezTo>
                    <a:pt x="12" y="69"/>
                    <a:pt x="10" y="66"/>
                    <a:pt x="8" y="63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7" y="44"/>
                    <a:pt x="17" y="47"/>
                    <a:pt x="16" y="51"/>
                  </a:cubicBezTo>
                  <a:cubicBezTo>
                    <a:pt x="16" y="54"/>
                    <a:pt x="16" y="57"/>
                    <a:pt x="16" y="60"/>
                  </a:cubicBezTo>
                  <a:cubicBezTo>
                    <a:pt x="17" y="63"/>
                    <a:pt x="18" y="66"/>
                    <a:pt x="20" y="69"/>
                  </a:cubicBezTo>
                  <a:cubicBezTo>
                    <a:pt x="21" y="71"/>
                    <a:pt x="24" y="74"/>
                    <a:pt x="27" y="76"/>
                  </a:cubicBezTo>
                  <a:cubicBezTo>
                    <a:pt x="29" y="77"/>
                    <a:pt x="31" y="78"/>
                    <a:pt x="33" y="78"/>
                  </a:cubicBezTo>
                  <a:cubicBezTo>
                    <a:pt x="35" y="79"/>
                    <a:pt x="37" y="79"/>
                    <a:pt x="39" y="79"/>
                  </a:cubicBezTo>
                  <a:cubicBezTo>
                    <a:pt x="41" y="78"/>
                    <a:pt x="42" y="77"/>
                    <a:pt x="44" y="76"/>
                  </a:cubicBezTo>
                  <a:cubicBezTo>
                    <a:pt x="45" y="75"/>
                    <a:pt x="47" y="73"/>
                    <a:pt x="48" y="71"/>
                  </a:cubicBezTo>
                  <a:cubicBezTo>
                    <a:pt x="50" y="69"/>
                    <a:pt x="51" y="65"/>
                    <a:pt x="51" y="62"/>
                  </a:cubicBezTo>
                  <a:cubicBezTo>
                    <a:pt x="50" y="58"/>
                    <a:pt x="49" y="55"/>
                    <a:pt x="47" y="52"/>
                  </a:cubicBezTo>
                  <a:cubicBezTo>
                    <a:pt x="45" y="50"/>
                    <a:pt x="43" y="47"/>
                    <a:pt x="41" y="44"/>
                  </a:cubicBezTo>
                  <a:cubicBezTo>
                    <a:pt x="39" y="41"/>
                    <a:pt x="37" y="39"/>
                    <a:pt x="36" y="37"/>
                  </a:cubicBezTo>
                  <a:cubicBezTo>
                    <a:pt x="33" y="32"/>
                    <a:pt x="31" y="28"/>
                    <a:pt x="31" y="24"/>
                  </a:cubicBezTo>
                  <a:cubicBezTo>
                    <a:pt x="30" y="19"/>
                    <a:pt x="32" y="15"/>
                    <a:pt x="35" y="10"/>
                  </a:cubicBezTo>
                  <a:cubicBezTo>
                    <a:pt x="36" y="7"/>
                    <a:pt x="39" y="5"/>
                    <a:pt x="41" y="4"/>
                  </a:cubicBezTo>
                  <a:cubicBezTo>
                    <a:pt x="44" y="2"/>
                    <a:pt x="47" y="1"/>
                    <a:pt x="50" y="0"/>
                  </a:cubicBezTo>
                  <a:cubicBezTo>
                    <a:pt x="53" y="0"/>
                    <a:pt x="56" y="0"/>
                    <a:pt x="59" y="0"/>
                  </a:cubicBezTo>
                  <a:cubicBezTo>
                    <a:pt x="63" y="1"/>
                    <a:pt x="66" y="2"/>
                    <a:pt x="69" y="4"/>
                  </a:cubicBezTo>
                  <a:cubicBezTo>
                    <a:pt x="72" y="6"/>
                    <a:pt x="74" y="9"/>
                    <a:pt x="76" y="11"/>
                  </a:cubicBezTo>
                  <a:cubicBezTo>
                    <a:pt x="78" y="14"/>
                    <a:pt x="80" y="17"/>
                    <a:pt x="81" y="19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2" y="38"/>
                    <a:pt x="73" y="35"/>
                    <a:pt x="73" y="32"/>
                  </a:cubicBezTo>
                  <a:cubicBezTo>
                    <a:pt x="74" y="29"/>
                    <a:pt x="74" y="26"/>
                    <a:pt x="74" y="23"/>
                  </a:cubicBezTo>
                  <a:cubicBezTo>
                    <a:pt x="74" y="20"/>
                    <a:pt x="73" y="17"/>
                    <a:pt x="72" y="15"/>
                  </a:cubicBezTo>
                  <a:cubicBezTo>
                    <a:pt x="70" y="12"/>
                    <a:pt x="68" y="10"/>
                    <a:pt x="65" y="8"/>
                  </a:cubicBezTo>
                  <a:cubicBezTo>
                    <a:pt x="62" y="6"/>
                    <a:pt x="59" y="5"/>
                    <a:pt x="55" y="6"/>
                  </a:cubicBezTo>
                  <a:cubicBezTo>
                    <a:pt x="52" y="7"/>
                    <a:pt x="49" y="9"/>
                    <a:pt x="47" y="11"/>
                  </a:cubicBezTo>
                  <a:cubicBezTo>
                    <a:pt x="45" y="15"/>
                    <a:pt x="44" y="18"/>
                    <a:pt x="44" y="20"/>
                  </a:cubicBezTo>
                  <a:cubicBezTo>
                    <a:pt x="45" y="23"/>
                    <a:pt x="46" y="26"/>
                    <a:pt x="47" y="29"/>
                  </a:cubicBezTo>
                  <a:cubicBezTo>
                    <a:pt x="49" y="32"/>
                    <a:pt x="51" y="35"/>
                    <a:pt x="53" y="37"/>
                  </a:cubicBezTo>
                  <a:cubicBezTo>
                    <a:pt x="55" y="39"/>
                    <a:pt x="56" y="42"/>
                    <a:pt x="58" y="44"/>
                  </a:cubicBezTo>
                  <a:cubicBezTo>
                    <a:pt x="59" y="46"/>
                    <a:pt x="61" y="48"/>
                    <a:pt x="62" y="51"/>
                  </a:cubicBezTo>
                  <a:cubicBezTo>
                    <a:pt x="63" y="53"/>
                    <a:pt x="64" y="55"/>
                    <a:pt x="6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/>
                <a:cs typeface="+mn-cs"/>
              </a:endParaRPr>
            </a:p>
          </p:txBody>
        </p:sp>
        <p:sp>
          <p:nvSpPr>
            <p:cNvPr id="71" name="íŝḻiḍé"/>
            <p:cNvSpPr/>
            <p:nvPr/>
          </p:nvSpPr>
          <p:spPr bwMode="auto">
            <a:xfrm>
              <a:off x="3452417" y="3976688"/>
              <a:ext cx="158750" cy="177800"/>
            </a:xfrm>
            <a:custGeom>
              <a:avLst/>
              <a:gdLst>
                <a:gd name="T0" fmla="*/ 76 w 95"/>
                <a:gd name="T1" fmla="*/ 84 h 106"/>
                <a:gd name="T2" fmla="*/ 64 w 95"/>
                <a:gd name="T3" fmla="*/ 106 h 106"/>
                <a:gd name="T4" fmla="*/ 0 w 95"/>
                <a:gd name="T5" fmla="*/ 77 h 106"/>
                <a:gd name="T6" fmla="*/ 2 w 95"/>
                <a:gd name="T7" fmla="*/ 73 h 106"/>
                <a:gd name="T8" fmla="*/ 7 w 95"/>
                <a:gd name="T9" fmla="*/ 75 h 106"/>
                <a:gd name="T10" fmla="*/ 11 w 95"/>
                <a:gd name="T11" fmla="*/ 76 h 106"/>
                <a:gd name="T12" fmla="*/ 14 w 95"/>
                <a:gd name="T13" fmla="*/ 75 h 106"/>
                <a:gd name="T14" fmla="*/ 16 w 95"/>
                <a:gd name="T15" fmla="*/ 72 h 106"/>
                <a:gd name="T16" fmla="*/ 41 w 95"/>
                <a:gd name="T17" fmla="*/ 16 h 106"/>
                <a:gd name="T18" fmla="*/ 42 w 95"/>
                <a:gd name="T19" fmla="*/ 13 h 106"/>
                <a:gd name="T20" fmla="*/ 40 w 95"/>
                <a:gd name="T21" fmla="*/ 10 h 106"/>
                <a:gd name="T22" fmla="*/ 37 w 95"/>
                <a:gd name="T23" fmla="*/ 7 h 106"/>
                <a:gd name="T24" fmla="*/ 33 w 95"/>
                <a:gd name="T25" fmla="*/ 4 h 106"/>
                <a:gd name="T26" fmla="*/ 35 w 95"/>
                <a:gd name="T27" fmla="*/ 0 h 106"/>
                <a:gd name="T28" fmla="*/ 95 w 95"/>
                <a:gd name="T29" fmla="*/ 27 h 106"/>
                <a:gd name="T30" fmla="*/ 86 w 95"/>
                <a:gd name="T31" fmla="*/ 46 h 106"/>
                <a:gd name="T32" fmla="*/ 82 w 95"/>
                <a:gd name="T33" fmla="*/ 44 h 106"/>
                <a:gd name="T34" fmla="*/ 81 w 95"/>
                <a:gd name="T35" fmla="*/ 33 h 106"/>
                <a:gd name="T36" fmla="*/ 77 w 95"/>
                <a:gd name="T37" fmla="*/ 25 h 106"/>
                <a:gd name="T38" fmla="*/ 73 w 95"/>
                <a:gd name="T39" fmla="*/ 23 h 106"/>
                <a:gd name="T40" fmla="*/ 68 w 95"/>
                <a:gd name="T41" fmla="*/ 20 h 106"/>
                <a:gd name="T42" fmla="*/ 56 w 95"/>
                <a:gd name="T43" fmla="*/ 15 h 106"/>
                <a:gd name="T44" fmla="*/ 42 w 95"/>
                <a:gd name="T45" fmla="*/ 45 h 106"/>
                <a:gd name="T46" fmla="*/ 51 w 95"/>
                <a:gd name="T47" fmla="*/ 49 h 106"/>
                <a:gd name="T48" fmla="*/ 57 w 95"/>
                <a:gd name="T49" fmla="*/ 51 h 106"/>
                <a:gd name="T50" fmla="*/ 62 w 95"/>
                <a:gd name="T51" fmla="*/ 50 h 106"/>
                <a:gd name="T52" fmla="*/ 65 w 95"/>
                <a:gd name="T53" fmla="*/ 47 h 106"/>
                <a:gd name="T54" fmla="*/ 69 w 95"/>
                <a:gd name="T55" fmla="*/ 42 h 106"/>
                <a:gd name="T56" fmla="*/ 73 w 95"/>
                <a:gd name="T57" fmla="*/ 44 h 106"/>
                <a:gd name="T58" fmla="*/ 59 w 95"/>
                <a:gd name="T59" fmla="*/ 74 h 106"/>
                <a:gd name="T60" fmla="*/ 55 w 95"/>
                <a:gd name="T61" fmla="*/ 72 h 106"/>
                <a:gd name="T62" fmla="*/ 57 w 95"/>
                <a:gd name="T63" fmla="*/ 66 h 106"/>
                <a:gd name="T64" fmla="*/ 56 w 95"/>
                <a:gd name="T65" fmla="*/ 61 h 106"/>
                <a:gd name="T66" fmla="*/ 54 w 95"/>
                <a:gd name="T67" fmla="*/ 57 h 106"/>
                <a:gd name="T68" fmla="*/ 49 w 95"/>
                <a:gd name="T69" fmla="*/ 54 h 106"/>
                <a:gd name="T70" fmla="*/ 40 w 95"/>
                <a:gd name="T71" fmla="*/ 50 h 106"/>
                <a:gd name="T72" fmla="*/ 29 w 95"/>
                <a:gd name="T73" fmla="*/ 73 h 106"/>
                <a:gd name="T74" fmla="*/ 28 w 95"/>
                <a:gd name="T75" fmla="*/ 78 h 106"/>
                <a:gd name="T76" fmla="*/ 28 w 95"/>
                <a:gd name="T77" fmla="*/ 82 h 106"/>
                <a:gd name="T78" fmla="*/ 31 w 95"/>
                <a:gd name="T79" fmla="*/ 85 h 106"/>
                <a:gd name="T80" fmla="*/ 38 w 95"/>
                <a:gd name="T81" fmla="*/ 89 h 106"/>
                <a:gd name="T82" fmla="*/ 43 w 95"/>
                <a:gd name="T83" fmla="*/ 91 h 106"/>
                <a:gd name="T84" fmla="*/ 48 w 95"/>
                <a:gd name="T85" fmla="*/ 93 h 106"/>
                <a:gd name="T86" fmla="*/ 52 w 95"/>
                <a:gd name="T87" fmla="*/ 94 h 106"/>
                <a:gd name="T88" fmla="*/ 56 w 95"/>
                <a:gd name="T89" fmla="*/ 94 h 106"/>
                <a:gd name="T90" fmla="*/ 65 w 95"/>
                <a:gd name="T91" fmla="*/ 88 h 106"/>
                <a:gd name="T92" fmla="*/ 72 w 95"/>
                <a:gd name="T93" fmla="*/ 82 h 106"/>
                <a:gd name="T94" fmla="*/ 76 w 95"/>
                <a:gd name="T95" fmla="*/ 8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5" h="106">
                  <a:moveTo>
                    <a:pt x="76" y="84"/>
                  </a:moveTo>
                  <a:cubicBezTo>
                    <a:pt x="64" y="106"/>
                    <a:pt x="64" y="106"/>
                    <a:pt x="64" y="10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3" y="74"/>
                    <a:pt x="5" y="74"/>
                    <a:pt x="7" y="75"/>
                  </a:cubicBezTo>
                  <a:cubicBezTo>
                    <a:pt x="9" y="75"/>
                    <a:pt x="10" y="76"/>
                    <a:pt x="11" y="76"/>
                  </a:cubicBezTo>
                  <a:cubicBezTo>
                    <a:pt x="12" y="76"/>
                    <a:pt x="13" y="75"/>
                    <a:pt x="14" y="75"/>
                  </a:cubicBezTo>
                  <a:cubicBezTo>
                    <a:pt x="15" y="74"/>
                    <a:pt x="16" y="73"/>
                    <a:pt x="16" y="72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5"/>
                    <a:pt x="42" y="14"/>
                    <a:pt x="42" y="13"/>
                  </a:cubicBezTo>
                  <a:cubicBezTo>
                    <a:pt x="42" y="12"/>
                    <a:pt x="41" y="11"/>
                    <a:pt x="40" y="10"/>
                  </a:cubicBezTo>
                  <a:cubicBezTo>
                    <a:pt x="40" y="9"/>
                    <a:pt x="39" y="8"/>
                    <a:pt x="37" y="7"/>
                  </a:cubicBezTo>
                  <a:cubicBezTo>
                    <a:pt x="36" y="5"/>
                    <a:pt x="34" y="5"/>
                    <a:pt x="33" y="4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3" y="41"/>
                    <a:pt x="82" y="37"/>
                    <a:pt x="81" y="33"/>
                  </a:cubicBezTo>
                  <a:cubicBezTo>
                    <a:pt x="80" y="29"/>
                    <a:pt x="79" y="26"/>
                    <a:pt x="77" y="25"/>
                  </a:cubicBezTo>
                  <a:cubicBezTo>
                    <a:pt x="76" y="24"/>
                    <a:pt x="75" y="23"/>
                    <a:pt x="73" y="23"/>
                  </a:cubicBezTo>
                  <a:cubicBezTo>
                    <a:pt x="71" y="22"/>
                    <a:pt x="70" y="21"/>
                    <a:pt x="68" y="20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3" y="50"/>
                    <a:pt x="55" y="51"/>
                    <a:pt x="57" y="51"/>
                  </a:cubicBezTo>
                  <a:cubicBezTo>
                    <a:pt x="59" y="51"/>
                    <a:pt x="60" y="51"/>
                    <a:pt x="62" y="50"/>
                  </a:cubicBezTo>
                  <a:cubicBezTo>
                    <a:pt x="63" y="49"/>
                    <a:pt x="64" y="48"/>
                    <a:pt x="65" y="47"/>
                  </a:cubicBezTo>
                  <a:cubicBezTo>
                    <a:pt x="67" y="45"/>
                    <a:pt x="68" y="44"/>
                    <a:pt x="69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6" y="71"/>
                    <a:pt x="56" y="69"/>
                    <a:pt x="57" y="66"/>
                  </a:cubicBezTo>
                  <a:cubicBezTo>
                    <a:pt x="57" y="64"/>
                    <a:pt x="57" y="62"/>
                    <a:pt x="56" y="61"/>
                  </a:cubicBezTo>
                  <a:cubicBezTo>
                    <a:pt x="56" y="59"/>
                    <a:pt x="55" y="58"/>
                    <a:pt x="54" y="57"/>
                  </a:cubicBezTo>
                  <a:cubicBezTo>
                    <a:pt x="53" y="56"/>
                    <a:pt x="51" y="55"/>
                    <a:pt x="49" y="54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8" y="75"/>
                    <a:pt x="28" y="77"/>
                    <a:pt x="28" y="78"/>
                  </a:cubicBezTo>
                  <a:cubicBezTo>
                    <a:pt x="27" y="80"/>
                    <a:pt x="27" y="81"/>
                    <a:pt x="28" y="82"/>
                  </a:cubicBezTo>
                  <a:cubicBezTo>
                    <a:pt x="29" y="83"/>
                    <a:pt x="30" y="84"/>
                    <a:pt x="31" y="85"/>
                  </a:cubicBezTo>
                  <a:cubicBezTo>
                    <a:pt x="33" y="86"/>
                    <a:pt x="35" y="87"/>
                    <a:pt x="38" y="89"/>
                  </a:cubicBezTo>
                  <a:cubicBezTo>
                    <a:pt x="39" y="89"/>
                    <a:pt x="41" y="90"/>
                    <a:pt x="43" y="91"/>
                  </a:cubicBezTo>
                  <a:cubicBezTo>
                    <a:pt x="45" y="92"/>
                    <a:pt x="46" y="92"/>
                    <a:pt x="48" y="93"/>
                  </a:cubicBezTo>
                  <a:cubicBezTo>
                    <a:pt x="49" y="93"/>
                    <a:pt x="51" y="94"/>
                    <a:pt x="52" y="94"/>
                  </a:cubicBezTo>
                  <a:cubicBezTo>
                    <a:pt x="54" y="94"/>
                    <a:pt x="55" y="94"/>
                    <a:pt x="56" y="94"/>
                  </a:cubicBezTo>
                  <a:cubicBezTo>
                    <a:pt x="59" y="93"/>
                    <a:pt x="62" y="91"/>
                    <a:pt x="65" y="88"/>
                  </a:cubicBezTo>
                  <a:cubicBezTo>
                    <a:pt x="68" y="86"/>
                    <a:pt x="71" y="84"/>
                    <a:pt x="72" y="82"/>
                  </a:cubicBezTo>
                  <a:lnTo>
                    <a:pt x="76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/>
                <a:cs typeface="+mn-cs"/>
              </a:endParaRPr>
            </a:p>
          </p:txBody>
        </p:sp>
        <p:sp>
          <p:nvSpPr>
            <p:cNvPr id="72" name="íṧliḑé"/>
            <p:cNvSpPr/>
            <p:nvPr/>
          </p:nvSpPr>
          <p:spPr bwMode="auto">
            <a:xfrm>
              <a:off x="3604817" y="4021138"/>
              <a:ext cx="168275" cy="158750"/>
            </a:xfrm>
            <a:custGeom>
              <a:avLst/>
              <a:gdLst>
                <a:gd name="T0" fmla="*/ 99 w 100"/>
                <a:gd name="T1" fmla="*/ 16 h 95"/>
                <a:gd name="T2" fmla="*/ 94 w 100"/>
                <a:gd name="T3" fmla="*/ 17 h 95"/>
                <a:gd name="T4" fmla="*/ 89 w 100"/>
                <a:gd name="T5" fmla="*/ 18 h 95"/>
                <a:gd name="T6" fmla="*/ 85 w 100"/>
                <a:gd name="T7" fmla="*/ 23 h 95"/>
                <a:gd name="T8" fmla="*/ 83 w 100"/>
                <a:gd name="T9" fmla="*/ 33 h 95"/>
                <a:gd name="T10" fmla="*/ 75 w 100"/>
                <a:gd name="T11" fmla="*/ 95 h 95"/>
                <a:gd name="T12" fmla="*/ 70 w 100"/>
                <a:gd name="T13" fmla="*/ 94 h 95"/>
                <a:gd name="T14" fmla="*/ 29 w 100"/>
                <a:gd name="T15" fmla="*/ 19 h 95"/>
                <a:gd name="T16" fmla="*/ 23 w 100"/>
                <a:gd name="T17" fmla="*/ 62 h 95"/>
                <a:gd name="T18" fmla="*/ 22 w 100"/>
                <a:gd name="T19" fmla="*/ 73 h 95"/>
                <a:gd name="T20" fmla="*/ 24 w 100"/>
                <a:gd name="T21" fmla="*/ 79 h 95"/>
                <a:gd name="T22" fmla="*/ 30 w 100"/>
                <a:gd name="T23" fmla="*/ 82 h 95"/>
                <a:gd name="T24" fmla="*/ 35 w 100"/>
                <a:gd name="T25" fmla="*/ 84 h 95"/>
                <a:gd name="T26" fmla="*/ 35 w 100"/>
                <a:gd name="T27" fmla="*/ 88 h 95"/>
                <a:gd name="T28" fmla="*/ 0 w 100"/>
                <a:gd name="T29" fmla="*/ 84 h 95"/>
                <a:gd name="T30" fmla="*/ 1 w 100"/>
                <a:gd name="T31" fmla="*/ 80 h 95"/>
                <a:gd name="T32" fmla="*/ 6 w 100"/>
                <a:gd name="T33" fmla="*/ 79 h 95"/>
                <a:gd name="T34" fmla="*/ 11 w 100"/>
                <a:gd name="T35" fmla="*/ 78 h 95"/>
                <a:gd name="T36" fmla="*/ 15 w 100"/>
                <a:gd name="T37" fmla="*/ 73 h 95"/>
                <a:gd name="T38" fmla="*/ 17 w 100"/>
                <a:gd name="T39" fmla="*/ 62 h 95"/>
                <a:gd name="T40" fmla="*/ 23 w 100"/>
                <a:gd name="T41" fmla="*/ 21 h 95"/>
                <a:gd name="T42" fmla="*/ 22 w 100"/>
                <a:gd name="T43" fmla="*/ 15 h 95"/>
                <a:gd name="T44" fmla="*/ 20 w 100"/>
                <a:gd name="T45" fmla="*/ 11 h 95"/>
                <a:gd name="T46" fmla="*/ 15 w 100"/>
                <a:gd name="T47" fmla="*/ 7 h 95"/>
                <a:gd name="T48" fmla="*/ 9 w 100"/>
                <a:gd name="T49" fmla="*/ 4 h 95"/>
                <a:gd name="T50" fmla="*/ 10 w 100"/>
                <a:gd name="T51" fmla="*/ 0 h 95"/>
                <a:gd name="T52" fmla="*/ 34 w 100"/>
                <a:gd name="T53" fmla="*/ 3 h 95"/>
                <a:gd name="T54" fmla="*/ 72 w 100"/>
                <a:gd name="T55" fmla="*/ 73 h 95"/>
                <a:gd name="T56" fmla="*/ 78 w 100"/>
                <a:gd name="T57" fmla="*/ 33 h 95"/>
                <a:gd name="T58" fmla="*/ 78 w 100"/>
                <a:gd name="T59" fmla="*/ 22 h 95"/>
                <a:gd name="T60" fmla="*/ 76 w 100"/>
                <a:gd name="T61" fmla="*/ 17 h 95"/>
                <a:gd name="T62" fmla="*/ 71 w 100"/>
                <a:gd name="T63" fmla="*/ 14 h 95"/>
                <a:gd name="T64" fmla="*/ 65 w 100"/>
                <a:gd name="T65" fmla="*/ 12 h 95"/>
                <a:gd name="T66" fmla="*/ 66 w 100"/>
                <a:gd name="T67" fmla="*/ 8 h 95"/>
                <a:gd name="T68" fmla="*/ 100 w 100"/>
                <a:gd name="T69" fmla="*/ 12 h 95"/>
                <a:gd name="T70" fmla="*/ 99 w 100"/>
                <a:gd name="T71" fmla="*/ 1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" h="95">
                  <a:moveTo>
                    <a:pt x="99" y="16"/>
                  </a:moveTo>
                  <a:cubicBezTo>
                    <a:pt x="98" y="16"/>
                    <a:pt x="97" y="16"/>
                    <a:pt x="94" y="17"/>
                  </a:cubicBezTo>
                  <a:cubicBezTo>
                    <a:pt x="92" y="17"/>
                    <a:pt x="90" y="17"/>
                    <a:pt x="89" y="18"/>
                  </a:cubicBezTo>
                  <a:cubicBezTo>
                    <a:pt x="88" y="18"/>
                    <a:pt x="86" y="20"/>
                    <a:pt x="85" y="23"/>
                  </a:cubicBezTo>
                  <a:cubicBezTo>
                    <a:pt x="85" y="26"/>
                    <a:pt x="84" y="29"/>
                    <a:pt x="83" y="33"/>
                  </a:cubicBezTo>
                  <a:cubicBezTo>
                    <a:pt x="75" y="95"/>
                    <a:pt x="75" y="95"/>
                    <a:pt x="75" y="95"/>
                  </a:cubicBezTo>
                  <a:cubicBezTo>
                    <a:pt x="70" y="94"/>
                    <a:pt x="70" y="94"/>
                    <a:pt x="70" y="94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2" y="67"/>
                    <a:pt x="22" y="71"/>
                    <a:pt x="22" y="73"/>
                  </a:cubicBezTo>
                  <a:cubicBezTo>
                    <a:pt x="23" y="76"/>
                    <a:pt x="23" y="78"/>
                    <a:pt x="24" y="79"/>
                  </a:cubicBezTo>
                  <a:cubicBezTo>
                    <a:pt x="25" y="80"/>
                    <a:pt x="27" y="81"/>
                    <a:pt x="30" y="82"/>
                  </a:cubicBezTo>
                  <a:cubicBezTo>
                    <a:pt x="32" y="83"/>
                    <a:pt x="34" y="84"/>
                    <a:pt x="35" y="84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2" y="80"/>
                    <a:pt x="4" y="80"/>
                    <a:pt x="6" y="79"/>
                  </a:cubicBezTo>
                  <a:cubicBezTo>
                    <a:pt x="9" y="79"/>
                    <a:pt x="11" y="78"/>
                    <a:pt x="11" y="78"/>
                  </a:cubicBezTo>
                  <a:cubicBezTo>
                    <a:pt x="13" y="77"/>
                    <a:pt x="14" y="76"/>
                    <a:pt x="15" y="73"/>
                  </a:cubicBezTo>
                  <a:cubicBezTo>
                    <a:pt x="16" y="71"/>
                    <a:pt x="16" y="67"/>
                    <a:pt x="17" y="6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19"/>
                    <a:pt x="23" y="17"/>
                    <a:pt x="22" y="15"/>
                  </a:cubicBezTo>
                  <a:cubicBezTo>
                    <a:pt x="22" y="13"/>
                    <a:pt x="21" y="12"/>
                    <a:pt x="20" y="11"/>
                  </a:cubicBezTo>
                  <a:cubicBezTo>
                    <a:pt x="19" y="9"/>
                    <a:pt x="17" y="8"/>
                    <a:pt x="15" y="7"/>
                  </a:cubicBezTo>
                  <a:cubicBezTo>
                    <a:pt x="13" y="5"/>
                    <a:pt x="11" y="5"/>
                    <a:pt x="9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29"/>
                    <a:pt x="78" y="25"/>
                    <a:pt x="78" y="22"/>
                  </a:cubicBezTo>
                  <a:cubicBezTo>
                    <a:pt x="78" y="19"/>
                    <a:pt x="77" y="18"/>
                    <a:pt x="76" y="17"/>
                  </a:cubicBezTo>
                  <a:cubicBezTo>
                    <a:pt x="75" y="16"/>
                    <a:pt x="73" y="15"/>
                    <a:pt x="71" y="14"/>
                  </a:cubicBezTo>
                  <a:cubicBezTo>
                    <a:pt x="69" y="13"/>
                    <a:pt x="67" y="12"/>
                    <a:pt x="65" y="12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99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/>
                <a:cs typeface="+mn-cs"/>
              </a:endParaRPr>
            </a:p>
          </p:txBody>
        </p:sp>
        <p:sp>
          <p:nvSpPr>
            <p:cNvPr id="73" name="ïSḷîḍe"/>
            <p:cNvSpPr/>
            <p:nvPr/>
          </p:nvSpPr>
          <p:spPr bwMode="auto">
            <a:xfrm>
              <a:off x="3811192" y="4035426"/>
              <a:ext cx="142875" cy="149225"/>
            </a:xfrm>
            <a:custGeom>
              <a:avLst/>
              <a:gdLst>
                <a:gd name="T0" fmla="*/ 86 w 86"/>
                <a:gd name="T1" fmla="*/ 4 h 89"/>
                <a:gd name="T2" fmla="*/ 82 w 86"/>
                <a:gd name="T3" fmla="*/ 5 h 89"/>
                <a:gd name="T4" fmla="*/ 76 w 86"/>
                <a:gd name="T5" fmla="*/ 7 h 89"/>
                <a:gd name="T6" fmla="*/ 74 w 86"/>
                <a:gd name="T7" fmla="*/ 13 h 89"/>
                <a:gd name="T8" fmla="*/ 74 w 86"/>
                <a:gd name="T9" fmla="*/ 24 h 89"/>
                <a:gd name="T10" fmla="*/ 77 w 86"/>
                <a:gd name="T11" fmla="*/ 60 h 89"/>
                <a:gd name="T12" fmla="*/ 75 w 86"/>
                <a:gd name="T13" fmla="*/ 72 h 89"/>
                <a:gd name="T14" fmla="*/ 68 w 86"/>
                <a:gd name="T15" fmla="*/ 81 h 89"/>
                <a:gd name="T16" fmla="*/ 58 w 86"/>
                <a:gd name="T17" fmla="*/ 87 h 89"/>
                <a:gd name="T18" fmla="*/ 48 w 86"/>
                <a:gd name="T19" fmla="*/ 89 h 89"/>
                <a:gd name="T20" fmla="*/ 35 w 86"/>
                <a:gd name="T21" fmla="*/ 88 h 89"/>
                <a:gd name="T22" fmla="*/ 24 w 86"/>
                <a:gd name="T23" fmla="*/ 83 h 89"/>
                <a:gd name="T24" fmla="*/ 18 w 86"/>
                <a:gd name="T25" fmla="*/ 76 h 89"/>
                <a:gd name="T26" fmla="*/ 15 w 86"/>
                <a:gd name="T27" fmla="*/ 67 h 89"/>
                <a:gd name="T28" fmla="*/ 12 w 86"/>
                <a:gd name="T29" fmla="*/ 17 h 89"/>
                <a:gd name="T30" fmla="*/ 11 w 86"/>
                <a:gd name="T31" fmla="*/ 14 h 89"/>
                <a:gd name="T32" fmla="*/ 8 w 86"/>
                <a:gd name="T33" fmla="*/ 12 h 89"/>
                <a:gd name="T34" fmla="*/ 4 w 86"/>
                <a:gd name="T35" fmla="*/ 11 h 89"/>
                <a:gd name="T36" fmla="*/ 0 w 86"/>
                <a:gd name="T37" fmla="*/ 10 h 89"/>
                <a:gd name="T38" fmla="*/ 0 w 86"/>
                <a:gd name="T39" fmla="*/ 6 h 89"/>
                <a:gd name="T40" fmla="*/ 35 w 86"/>
                <a:gd name="T41" fmla="*/ 3 h 89"/>
                <a:gd name="T42" fmla="*/ 35 w 86"/>
                <a:gd name="T43" fmla="*/ 8 h 89"/>
                <a:gd name="T44" fmla="*/ 31 w 86"/>
                <a:gd name="T45" fmla="*/ 8 h 89"/>
                <a:gd name="T46" fmla="*/ 27 w 86"/>
                <a:gd name="T47" fmla="*/ 10 h 89"/>
                <a:gd name="T48" fmla="*/ 25 w 86"/>
                <a:gd name="T49" fmla="*/ 12 h 89"/>
                <a:gd name="T50" fmla="*/ 24 w 86"/>
                <a:gd name="T51" fmla="*/ 16 h 89"/>
                <a:gd name="T52" fmla="*/ 28 w 86"/>
                <a:gd name="T53" fmla="*/ 62 h 89"/>
                <a:gd name="T54" fmla="*/ 29 w 86"/>
                <a:gd name="T55" fmla="*/ 69 h 89"/>
                <a:gd name="T56" fmla="*/ 32 w 86"/>
                <a:gd name="T57" fmla="*/ 76 h 89"/>
                <a:gd name="T58" fmla="*/ 39 w 86"/>
                <a:gd name="T59" fmla="*/ 81 h 89"/>
                <a:gd name="T60" fmla="*/ 50 w 86"/>
                <a:gd name="T61" fmla="*/ 82 h 89"/>
                <a:gd name="T62" fmla="*/ 61 w 86"/>
                <a:gd name="T63" fmla="*/ 79 h 89"/>
                <a:gd name="T64" fmla="*/ 67 w 86"/>
                <a:gd name="T65" fmla="*/ 73 h 89"/>
                <a:gd name="T66" fmla="*/ 70 w 86"/>
                <a:gd name="T67" fmla="*/ 66 h 89"/>
                <a:gd name="T68" fmla="*/ 71 w 86"/>
                <a:gd name="T69" fmla="*/ 59 h 89"/>
                <a:gd name="T70" fmla="*/ 68 w 86"/>
                <a:gd name="T71" fmla="*/ 25 h 89"/>
                <a:gd name="T72" fmla="*/ 67 w 86"/>
                <a:gd name="T73" fmla="*/ 14 h 89"/>
                <a:gd name="T74" fmla="*/ 63 w 86"/>
                <a:gd name="T75" fmla="*/ 9 h 89"/>
                <a:gd name="T76" fmla="*/ 58 w 86"/>
                <a:gd name="T77" fmla="*/ 7 h 89"/>
                <a:gd name="T78" fmla="*/ 52 w 86"/>
                <a:gd name="T79" fmla="*/ 6 h 89"/>
                <a:gd name="T80" fmla="*/ 52 w 86"/>
                <a:gd name="T81" fmla="*/ 2 h 89"/>
                <a:gd name="T82" fmla="*/ 86 w 86"/>
                <a:gd name="T83" fmla="*/ 0 h 89"/>
                <a:gd name="T84" fmla="*/ 86 w 86"/>
                <a:gd name="T85" fmla="*/ 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6" h="89">
                  <a:moveTo>
                    <a:pt x="86" y="4"/>
                  </a:moveTo>
                  <a:cubicBezTo>
                    <a:pt x="85" y="4"/>
                    <a:pt x="84" y="4"/>
                    <a:pt x="82" y="5"/>
                  </a:cubicBezTo>
                  <a:cubicBezTo>
                    <a:pt x="79" y="5"/>
                    <a:pt x="78" y="6"/>
                    <a:pt x="76" y="7"/>
                  </a:cubicBezTo>
                  <a:cubicBezTo>
                    <a:pt x="75" y="8"/>
                    <a:pt x="74" y="10"/>
                    <a:pt x="74" y="13"/>
                  </a:cubicBezTo>
                  <a:cubicBezTo>
                    <a:pt x="74" y="16"/>
                    <a:pt x="74" y="19"/>
                    <a:pt x="74" y="24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5"/>
                    <a:pt x="76" y="69"/>
                    <a:pt x="75" y="72"/>
                  </a:cubicBezTo>
                  <a:cubicBezTo>
                    <a:pt x="73" y="76"/>
                    <a:pt x="71" y="79"/>
                    <a:pt x="68" y="81"/>
                  </a:cubicBezTo>
                  <a:cubicBezTo>
                    <a:pt x="65" y="84"/>
                    <a:pt x="62" y="86"/>
                    <a:pt x="58" y="87"/>
                  </a:cubicBezTo>
                  <a:cubicBezTo>
                    <a:pt x="55" y="88"/>
                    <a:pt x="52" y="89"/>
                    <a:pt x="48" y="89"/>
                  </a:cubicBezTo>
                  <a:cubicBezTo>
                    <a:pt x="43" y="89"/>
                    <a:pt x="39" y="89"/>
                    <a:pt x="35" y="88"/>
                  </a:cubicBezTo>
                  <a:cubicBezTo>
                    <a:pt x="31" y="87"/>
                    <a:pt x="27" y="85"/>
                    <a:pt x="24" y="83"/>
                  </a:cubicBezTo>
                  <a:cubicBezTo>
                    <a:pt x="22" y="81"/>
                    <a:pt x="19" y="79"/>
                    <a:pt x="18" y="76"/>
                  </a:cubicBezTo>
                  <a:cubicBezTo>
                    <a:pt x="16" y="73"/>
                    <a:pt x="15" y="70"/>
                    <a:pt x="15" y="6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6"/>
                    <a:pt x="11" y="15"/>
                    <a:pt x="11" y="14"/>
                  </a:cubicBezTo>
                  <a:cubicBezTo>
                    <a:pt x="10" y="13"/>
                    <a:pt x="9" y="12"/>
                    <a:pt x="8" y="12"/>
                  </a:cubicBezTo>
                  <a:cubicBezTo>
                    <a:pt x="7" y="11"/>
                    <a:pt x="5" y="11"/>
                    <a:pt x="4" y="11"/>
                  </a:cubicBezTo>
                  <a:cubicBezTo>
                    <a:pt x="2" y="10"/>
                    <a:pt x="1" y="10"/>
                    <a:pt x="0" y="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4" y="8"/>
                    <a:pt x="32" y="8"/>
                    <a:pt x="31" y="8"/>
                  </a:cubicBezTo>
                  <a:cubicBezTo>
                    <a:pt x="29" y="9"/>
                    <a:pt x="28" y="9"/>
                    <a:pt x="27" y="10"/>
                  </a:cubicBezTo>
                  <a:cubicBezTo>
                    <a:pt x="26" y="10"/>
                    <a:pt x="25" y="11"/>
                    <a:pt x="25" y="12"/>
                  </a:cubicBezTo>
                  <a:cubicBezTo>
                    <a:pt x="24" y="13"/>
                    <a:pt x="24" y="15"/>
                    <a:pt x="24" y="16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8" y="64"/>
                    <a:pt x="28" y="67"/>
                    <a:pt x="29" y="69"/>
                  </a:cubicBezTo>
                  <a:cubicBezTo>
                    <a:pt x="30" y="72"/>
                    <a:pt x="31" y="74"/>
                    <a:pt x="32" y="76"/>
                  </a:cubicBezTo>
                  <a:cubicBezTo>
                    <a:pt x="34" y="78"/>
                    <a:pt x="36" y="80"/>
                    <a:pt x="39" y="81"/>
                  </a:cubicBezTo>
                  <a:cubicBezTo>
                    <a:pt x="42" y="82"/>
                    <a:pt x="45" y="82"/>
                    <a:pt x="50" y="82"/>
                  </a:cubicBezTo>
                  <a:cubicBezTo>
                    <a:pt x="54" y="82"/>
                    <a:pt x="58" y="81"/>
                    <a:pt x="61" y="79"/>
                  </a:cubicBezTo>
                  <a:cubicBezTo>
                    <a:pt x="64" y="78"/>
                    <a:pt x="66" y="76"/>
                    <a:pt x="67" y="73"/>
                  </a:cubicBezTo>
                  <a:cubicBezTo>
                    <a:pt x="69" y="71"/>
                    <a:pt x="70" y="69"/>
                    <a:pt x="70" y="66"/>
                  </a:cubicBezTo>
                  <a:cubicBezTo>
                    <a:pt x="71" y="64"/>
                    <a:pt x="71" y="62"/>
                    <a:pt x="71" y="59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0"/>
                    <a:pt x="67" y="17"/>
                    <a:pt x="67" y="14"/>
                  </a:cubicBezTo>
                  <a:cubicBezTo>
                    <a:pt x="66" y="11"/>
                    <a:pt x="65" y="10"/>
                    <a:pt x="63" y="9"/>
                  </a:cubicBezTo>
                  <a:cubicBezTo>
                    <a:pt x="62" y="8"/>
                    <a:pt x="60" y="7"/>
                    <a:pt x="58" y="7"/>
                  </a:cubicBezTo>
                  <a:cubicBezTo>
                    <a:pt x="55" y="7"/>
                    <a:pt x="53" y="6"/>
                    <a:pt x="52" y="6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86" y="0"/>
                    <a:pt x="86" y="0"/>
                    <a:pt x="86" y="0"/>
                  </a:cubicBezTo>
                  <a:lnTo>
                    <a:pt x="8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/>
                <a:cs typeface="+mn-cs"/>
              </a:endParaRPr>
            </a:p>
          </p:txBody>
        </p:sp>
        <p:sp>
          <p:nvSpPr>
            <p:cNvPr id="74" name="îşļidê"/>
            <p:cNvSpPr/>
            <p:nvPr/>
          </p:nvSpPr>
          <p:spPr bwMode="auto">
            <a:xfrm>
              <a:off x="3957242" y="3975101"/>
              <a:ext cx="161925" cy="184150"/>
            </a:xfrm>
            <a:custGeom>
              <a:avLst/>
              <a:gdLst>
                <a:gd name="T0" fmla="*/ 83 w 97"/>
                <a:gd name="T1" fmla="*/ 4 h 110"/>
                <a:gd name="T2" fmla="*/ 79 w 97"/>
                <a:gd name="T3" fmla="*/ 7 h 110"/>
                <a:gd name="T4" fmla="*/ 75 w 97"/>
                <a:gd name="T5" fmla="*/ 10 h 110"/>
                <a:gd name="T6" fmla="*/ 74 w 97"/>
                <a:gd name="T7" fmla="*/ 17 h 110"/>
                <a:gd name="T8" fmla="*/ 77 w 97"/>
                <a:gd name="T9" fmla="*/ 27 h 110"/>
                <a:gd name="T10" fmla="*/ 97 w 97"/>
                <a:gd name="T11" fmla="*/ 85 h 110"/>
                <a:gd name="T12" fmla="*/ 92 w 97"/>
                <a:gd name="T13" fmla="*/ 87 h 110"/>
                <a:gd name="T14" fmla="*/ 24 w 97"/>
                <a:gd name="T15" fmla="*/ 39 h 110"/>
                <a:gd name="T16" fmla="*/ 38 w 97"/>
                <a:gd name="T17" fmla="*/ 80 h 110"/>
                <a:gd name="T18" fmla="*/ 43 w 97"/>
                <a:gd name="T19" fmla="*/ 90 h 110"/>
                <a:gd name="T20" fmla="*/ 47 w 97"/>
                <a:gd name="T21" fmla="*/ 94 h 110"/>
                <a:gd name="T22" fmla="*/ 53 w 97"/>
                <a:gd name="T23" fmla="*/ 95 h 110"/>
                <a:gd name="T24" fmla="*/ 58 w 97"/>
                <a:gd name="T25" fmla="*/ 94 h 110"/>
                <a:gd name="T26" fmla="*/ 60 w 97"/>
                <a:gd name="T27" fmla="*/ 98 h 110"/>
                <a:gd name="T28" fmla="*/ 29 w 97"/>
                <a:gd name="T29" fmla="*/ 110 h 110"/>
                <a:gd name="T30" fmla="*/ 27 w 97"/>
                <a:gd name="T31" fmla="*/ 106 h 110"/>
                <a:gd name="T32" fmla="*/ 32 w 97"/>
                <a:gd name="T33" fmla="*/ 103 h 110"/>
                <a:gd name="T34" fmla="*/ 35 w 97"/>
                <a:gd name="T35" fmla="*/ 99 h 110"/>
                <a:gd name="T36" fmla="*/ 36 w 97"/>
                <a:gd name="T37" fmla="*/ 94 h 110"/>
                <a:gd name="T38" fmla="*/ 33 w 97"/>
                <a:gd name="T39" fmla="*/ 82 h 110"/>
                <a:gd name="T40" fmla="*/ 20 w 97"/>
                <a:gd name="T41" fmla="*/ 43 h 110"/>
                <a:gd name="T42" fmla="*/ 17 w 97"/>
                <a:gd name="T43" fmla="*/ 39 h 110"/>
                <a:gd name="T44" fmla="*/ 14 w 97"/>
                <a:gd name="T45" fmla="*/ 35 h 110"/>
                <a:gd name="T46" fmla="*/ 7 w 97"/>
                <a:gd name="T47" fmla="*/ 34 h 110"/>
                <a:gd name="T48" fmla="*/ 2 w 97"/>
                <a:gd name="T49" fmla="*/ 35 h 110"/>
                <a:gd name="T50" fmla="*/ 0 w 97"/>
                <a:gd name="T51" fmla="*/ 31 h 110"/>
                <a:gd name="T52" fmla="*/ 22 w 97"/>
                <a:gd name="T53" fmla="*/ 23 h 110"/>
                <a:gd name="T54" fmla="*/ 85 w 97"/>
                <a:gd name="T55" fmla="*/ 67 h 110"/>
                <a:gd name="T56" fmla="*/ 72 w 97"/>
                <a:gd name="T57" fmla="*/ 29 h 110"/>
                <a:gd name="T58" fmla="*/ 68 w 97"/>
                <a:gd name="T59" fmla="*/ 19 h 110"/>
                <a:gd name="T60" fmla="*/ 63 w 97"/>
                <a:gd name="T61" fmla="*/ 15 h 110"/>
                <a:gd name="T62" fmla="*/ 58 w 97"/>
                <a:gd name="T63" fmla="*/ 15 h 110"/>
                <a:gd name="T64" fmla="*/ 52 w 97"/>
                <a:gd name="T65" fmla="*/ 16 h 110"/>
                <a:gd name="T66" fmla="*/ 51 w 97"/>
                <a:gd name="T67" fmla="*/ 12 h 110"/>
                <a:gd name="T68" fmla="*/ 82 w 97"/>
                <a:gd name="T69" fmla="*/ 0 h 110"/>
                <a:gd name="T70" fmla="*/ 83 w 97"/>
                <a:gd name="T71" fmla="*/ 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7" h="110">
                  <a:moveTo>
                    <a:pt x="83" y="4"/>
                  </a:moveTo>
                  <a:cubicBezTo>
                    <a:pt x="82" y="5"/>
                    <a:pt x="81" y="5"/>
                    <a:pt x="79" y="7"/>
                  </a:cubicBezTo>
                  <a:cubicBezTo>
                    <a:pt x="77" y="8"/>
                    <a:pt x="76" y="9"/>
                    <a:pt x="75" y="10"/>
                  </a:cubicBezTo>
                  <a:cubicBezTo>
                    <a:pt x="74" y="12"/>
                    <a:pt x="74" y="14"/>
                    <a:pt x="74" y="17"/>
                  </a:cubicBezTo>
                  <a:cubicBezTo>
                    <a:pt x="75" y="19"/>
                    <a:pt x="75" y="23"/>
                    <a:pt x="77" y="27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92" y="87"/>
                    <a:pt x="92" y="87"/>
                    <a:pt x="92" y="87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40" y="84"/>
                    <a:pt x="41" y="88"/>
                    <a:pt x="43" y="90"/>
                  </a:cubicBezTo>
                  <a:cubicBezTo>
                    <a:pt x="44" y="92"/>
                    <a:pt x="45" y="94"/>
                    <a:pt x="47" y="94"/>
                  </a:cubicBezTo>
                  <a:cubicBezTo>
                    <a:pt x="48" y="95"/>
                    <a:pt x="50" y="95"/>
                    <a:pt x="53" y="95"/>
                  </a:cubicBezTo>
                  <a:cubicBezTo>
                    <a:pt x="56" y="95"/>
                    <a:pt x="57" y="94"/>
                    <a:pt x="58" y="94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29" y="110"/>
                    <a:pt x="29" y="110"/>
                    <a:pt x="29" y="110"/>
                  </a:cubicBezTo>
                  <a:cubicBezTo>
                    <a:pt x="27" y="106"/>
                    <a:pt x="27" y="106"/>
                    <a:pt x="27" y="106"/>
                  </a:cubicBezTo>
                  <a:cubicBezTo>
                    <a:pt x="28" y="105"/>
                    <a:pt x="30" y="104"/>
                    <a:pt x="32" y="103"/>
                  </a:cubicBezTo>
                  <a:cubicBezTo>
                    <a:pt x="34" y="101"/>
                    <a:pt x="35" y="100"/>
                    <a:pt x="35" y="99"/>
                  </a:cubicBezTo>
                  <a:cubicBezTo>
                    <a:pt x="36" y="98"/>
                    <a:pt x="37" y="96"/>
                    <a:pt x="36" y="94"/>
                  </a:cubicBezTo>
                  <a:cubicBezTo>
                    <a:pt x="36" y="91"/>
                    <a:pt x="35" y="88"/>
                    <a:pt x="33" y="82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19" y="42"/>
                    <a:pt x="18" y="40"/>
                    <a:pt x="17" y="39"/>
                  </a:cubicBezTo>
                  <a:cubicBezTo>
                    <a:pt x="16" y="37"/>
                    <a:pt x="15" y="36"/>
                    <a:pt x="14" y="35"/>
                  </a:cubicBezTo>
                  <a:cubicBezTo>
                    <a:pt x="12" y="35"/>
                    <a:pt x="10" y="34"/>
                    <a:pt x="7" y="34"/>
                  </a:cubicBezTo>
                  <a:cubicBezTo>
                    <a:pt x="5" y="34"/>
                    <a:pt x="3" y="34"/>
                    <a:pt x="2" y="3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72" y="29"/>
                    <a:pt x="72" y="29"/>
                    <a:pt x="72" y="29"/>
                  </a:cubicBezTo>
                  <a:cubicBezTo>
                    <a:pt x="70" y="25"/>
                    <a:pt x="69" y="21"/>
                    <a:pt x="68" y="19"/>
                  </a:cubicBezTo>
                  <a:cubicBezTo>
                    <a:pt x="66" y="17"/>
                    <a:pt x="65" y="16"/>
                    <a:pt x="63" y="15"/>
                  </a:cubicBezTo>
                  <a:cubicBezTo>
                    <a:pt x="62" y="15"/>
                    <a:pt x="60" y="15"/>
                    <a:pt x="58" y="15"/>
                  </a:cubicBezTo>
                  <a:cubicBezTo>
                    <a:pt x="55" y="15"/>
                    <a:pt x="53" y="15"/>
                    <a:pt x="52" y="16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8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/>
                <a:cs typeface="+mn-cs"/>
              </a:endParaRPr>
            </a:p>
          </p:txBody>
        </p:sp>
        <p:sp>
          <p:nvSpPr>
            <p:cNvPr id="75" name="îşľíḓé"/>
            <p:cNvSpPr/>
            <p:nvPr/>
          </p:nvSpPr>
          <p:spPr bwMode="auto">
            <a:xfrm>
              <a:off x="4098529" y="3937001"/>
              <a:ext cx="114300" cy="153988"/>
            </a:xfrm>
            <a:custGeom>
              <a:avLst/>
              <a:gdLst>
                <a:gd name="T0" fmla="*/ 69 w 69"/>
                <a:gd name="T1" fmla="*/ 73 h 92"/>
                <a:gd name="T2" fmla="*/ 39 w 69"/>
                <a:gd name="T3" fmla="*/ 92 h 92"/>
                <a:gd name="T4" fmla="*/ 37 w 69"/>
                <a:gd name="T5" fmla="*/ 89 h 92"/>
                <a:gd name="T6" fmla="*/ 41 w 69"/>
                <a:gd name="T7" fmla="*/ 86 h 92"/>
                <a:gd name="T8" fmla="*/ 44 w 69"/>
                <a:gd name="T9" fmla="*/ 83 h 92"/>
                <a:gd name="T10" fmla="*/ 45 w 69"/>
                <a:gd name="T11" fmla="*/ 80 h 92"/>
                <a:gd name="T12" fmla="*/ 44 w 69"/>
                <a:gd name="T13" fmla="*/ 76 h 92"/>
                <a:gd name="T14" fmla="*/ 16 w 69"/>
                <a:gd name="T15" fmla="*/ 24 h 92"/>
                <a:gd name="T16" fmla="*/ 13 w 69"/>
                <a:gd name="T17" fmla="*/ 21 h 92"/>
                <a:gd name="T18" fmla="*/ 10 w 69"/>
                <a:gd name="T19" fmla="*/ 20 h 92"/>
                <a:gd name="T20" fmla="*/ 6 w 69"/>
                <a:gd name="T21" fmla="*/ 21 h 92"/>
                <a:gd name="T22" fmla="*/ 2 w 69"/>
                <a:gd name="T23" fmla="*/ 23 h 92"/>
                <a:gd name="T24" fmla="*/ 0 w 69"/>
                <a:gd name="T25" fmla="*/ 19 h 92"/>
                <a:gd name="T26" fmla="*/ 30 w 69"/>
                <a:gd name="T27" fmla="*/ 0 h 92"/>
                <a:gd name="T28" fmla="*/ 32 w 69"/>
                <a:gd name="T29" fmla="*/ 4 h 92"/>
                <a:gd name="T30" fmla="*/ 29 w 69"/>
                <a:gd name="T31" fmla="*/ 7 h 92"/>
                <a:gd name="T32" fmla="*/ 26 w 69"/>
                <a:gd name="T33" fmla="*/ 10 h 92"/>
                <a:gd name="T34" fmla="*/ 24 w 69"/>
                <a:gd name="T35" fmla="*/ 13 h 92"/>
                <a:gd name="T36" fmla="*/ 25 w 69"/>
                <a:gd name="T37" fmla="*/ 17 h 92"/>
                <a:gd name="T38" fmla="*/ 54 w 69"/>
                <a:gd name="T39" fmla="*/ 70 h 92"/>
                <a:gd name="T40" fmla="*/ 56 w 69"/>
                <a:gd name="T41" fmla="*/ 72 h 92"/>
                <a:gd name="T42" fmla="*/ 60 w 69"/>
                <a:gd name="T43" fmla="*/ 73 h 92"/>
                <a:gd name="T44" fmla="*/ 63 w 69"/>
                <a:gd name="T45" fmla="*/ 72 h 92"/>
                <a:gd name="T46" fmla="*/ 67 w 69"/>
                <a:gd name="T47" fmla="*/ 70 h 92"/>
                <a:gd name="T48" fmla="*/ 69 w 69"/>
                <a:gd name="T49" fmla="*/ 7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9" h="92">
                  <a:moveTo>
                    <a:pt x="69" y="73"/>
                  </a:moveTo>
                  <a:cubicBezTo>
                    <a:pt x="39" y="92"/>
                    <a:pt x="39" y="92"/>
                    <a:pt x="39" y="92"/>
                  </a:cubicBezTo>
                  <a:cubicBezTo>
                    <a:pt x="37" y="89"/>
                    <a:pt x="37" y="89"/>
                    <a:pt x="37" y="89"/>
                  </a:cubicBezTo>
                  <a:cubicBezTo>
                    <a:pt x="38" y="88"/>
                    <a:pt x="39" y="87"/>
                    <a:pt x="41" y="86"/>
                  </a:cubicBezTo>
                  <a:cubicBezTo>
                    <a:pt x="42" y="85"/>
                    <a:pt x="43" y="84"/>
                    <a:pt x="44" y="83"/>
                  </a:cubicBezTo>
                  <a:cubicBezTo>
                    <a:pt x="44" y="82"/>
                    <a:pt x="45" y="81"/>
                    <a:pt x="45" y="80"/>
                  </a:cubicBezTo>
                  <a:cubicBezTo>
                    <a:pt x="45" y="79"/>
                    <a:pt x="45" y="78"/>
                    <a:pt x="44" y="76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2"/>
                    <a:pt x="14" y="21"/>
                    <a:pt x="13" y="21"/>
                  </a:cubicBezTo>
                  <a:cubicBezTo>
                    <a:pt x="13" y="20"/>
                    <a:pt x="11" y="20"/>
                    <a:pt x="10" y="20"/>
                  </a:cubicBezTo>
                  <a:cubicBezTo>
                    <a:pt x="9" y="21"/>
                    <a:pt x="7" y="21"/>
                    <a:pt x="6" y="21"/>
                  </a:cubicBezTo>
                  <a:cubicBezTo>
                    <a:pt x="4" y="22"/>
                    <a:pt x="3" y="22"/>
                    <a:pt x="2" y="2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5"/>
                    <a:pt x="30" y="6"/>
                    <a:pt x="29" y="7"/>
                  </a:cubicBezTo>
                  <a:cubicBezTo>
                    <a:pt x="28" y="8"/>
                    <a:pt x="27" y="9"/>
                    <a:pt x="26" y="10"/>
                  </a:cubicBezTo>
                  <a:cubicBezTo>
                    <a:pt x="25" y="11"/>
                    <a:pt x="24" y="12"/>
                    <a:pt x="24" y="13"/>
                  </a:cubicBezTo>
                  <a:cubicBezTo>
                    <a:pt x="24" y="14"/>
                    <a:pt x="25" y="16"/>
                    <a:pt x="25" y="17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54" y="71"/>
                    <a:pt x="55" y="72"/>
                    <a:pt x="56" y="72"/>
                  </a:cubicBezTo>
                  <a:cubicBezTo>
                    <a:pt x="57" y="73"/>
                    <a:pt x="58" y="73"/>
                    <a:pt x="60" y="73"/>
                  </a:cubicBezTo>
                  <a:cubicBezTo>
                    <a:pt x="60" y="73"/>
                    <a:pt x="62" y="72"/>
                    <a:pt x="63" y="72"/>
                  </a:cubicBezTo>
                  <a:cubicBezTo>
                    <a:pt x="65" y="71"/>
                    <a:pt x="66" y="70"/>
                    <a:pt x="67" y="70"/>
                  </a:cubicBezTo>
                  <a:lnTo>
                    <a:pt x="69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/>
                <a:cs typeface="+mn-cs"/>
              </a:endParaRPr>
            </a:p>
          </p:txBody>
        </p:sp>
        <p:sp>
          <p:nvSpPr>
            <p:cNvPr id="76" name="íŝlîdè"/>
            <p:cNvSpPr/>
            <p:nvPr/>
          </p:nvSpPr>
          <p:spPr bwMode="auto">
            <a:xfrm>
              <a:off x="4149329" y="3846513"/>
              <a:ext cx="138113" cy="160338"/>
            </a:xfrm>
            <a:custGeom>
              <a:avLst/>
              <a:gdLst>
                <a:gd name="T0" fmla="*/ 65 w 82"/>
                <a:gd name="T1" fmla="*/ 3 h 95"/>
                <a:gd name="T2" fmla="*/ 63 w 82"/>
                <a:gd name="T3" fmla="*/ 6 h 95"/>
                <a:gd name="T4" fmla="*/ 61 w 82"/>
                <a:gd name="T5" fmla="*/ 9 h 95"/>
                <a:gd name="T6" fmla="*/ 61 w 82"/>
                <a:gd name="T7" fmla="*/ 14 h 95"/>
                <a:gd name="T8" fmla="*/ 62 w 82"/>
                <a:gd name="T9" fmla="*/ 19 h 95"/>
                <a:gd name="T10" fmla="*/ 70 w 82"/>
                <a:gd name="T11" fmla="*/ 49 h 95"/>
                <a:gd name="T12" fmla="*/ 82 w 82"/>
                <a:gd name="T13" fmla="*/ 92 h 95"/>
                <a:gd name="T14" fmla="*/ 78 w 82"/>
                <a:gd name="T15" fmla="*/ 95 h 95"/>
                <a:gd name="T16" fmla="*/ 41 w 82"/>
                <a:gd name="T17" fmla="*/ 71 h 95"/>
                <a:gd name="T18" fmla="*/ 16 w 82"/>
                <a:gd name="T19" fmla="*/ 55 h 95"/>
                <a:gd name="T20" fmla="*/ 13 w 82"/>
                <a:gd name="T21" fmla="*/ 54 h 95"/>
                <a:gd name="T22" fmla="*/ 9 w 82"/>
                <a:gd name="T23" fmla="*/ 54 h 95"/>
                <a:gd name="T24" fmla="*/ 6 w 82"/>
                <a:gd name="T25" fmla="*/ 55 h 95"/>
                <a:gd name="T26" fmla="*/ 3 w 82"/>
                <a:gd name="T27" fmla="*/ 57 h 95"/>
                <a:gd name="T28" fmla="*/ 0 w 82"/>
                <a:gd name="T29" fmla="*/ 54 h 95"/>
                <a:gd name="T30" fmla="*/ 26 w 82"/>
                <a:gd name="T31" fmla="*/ 32 h 95"/>
                <a:gd name="T32" fmla="*/ 28 w 82"/>
                <a:gd name="T33" fmla="*/ 35 h 95"/>
                <a:gd name="T34" fmla="*/ 23 w 82"/>
                <a:gd name="T35" fmla="*/ 40 h 95"/>
                <a:gd name="T36" fmla="*/ 22 w 82"/>
                <a:gd name="T37" fmla="*/ 44 h 95"/>
                <a:gd name="T38" fmla="*/ 23 w 82"/>
                <a:gd name="T39" fmla="*/ 45 h 95"/>
                <a:gd name="T40" fmla="*/ 24 w 82"/>
                <a:gd name="T41" fmla="*/ 46 h 95"/>
                <a:gd name="T42" fmla="*/ 41 w 82"/>
                <a:gd name="T43" fmla="*/ 56 h 95"/>
                <a:gd name="T44" fmla="*/ 73 w 82"/>
                <a:gd name="T45" fmla="*/ 77 h 95"/>
                <a:gd name="T46" fmla="*/ 65 w 82"/>
                <a:gd name="T47" fmla="*/ 50 h 95"/>
                <a:gd name="T48" fmla="*/ 59 w 82"/>
                <a:gd name="T49" fmla="*/ 29 h 95"/>
                <a:gd name="T50" fmla="*/ 56 w 82"/>
                <a:gd name="T51" fmla="*/ 22 h 95"/>
                <a:gd name="T52" fmla="*/ 55 w 82"/>
                <a:gd name="T53" fmla="*/ 19 h 95"/>
                <a:gd name="T54" fmla="*/ 52 w 82"/>
                <a:gd name="T55" fmla="*/ 18 h 95"/>
                <a:gd name="T56" fmla="*/ 49 w 82"/>
                <a:gd name="T57" fmla="*/ 19 h 95"/>
                <a:gd name="T58" fmla="*/ 46 w 82"/>
                <a:gd name="T59" fmla="*/ 20 h 95"/>
                <a:gd name="T60" fmla="*/ 42 w 82"/>
                <a:gd name="T61" fmla="*/ 23 h 95"/>
                <a:gd name="T62" fmla="*/ 40 w 82"/>
                <a:gd name="T63" fmla="*/ 19 h 95"/>
                <a:gd name="T64" fmla="*/ 63 w 82"/>
                <a:gd name="T65" fmla="*/ 0 h 95"/>
                <a:gd name="T66" fmla="*/ 65 w 82"/>
                <a:gd name="T67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95">
                  <a:moveTo>
                    <a:pt x="65" y="3"/>
                  </a:moveTo>
                  <a:cubicBezTo>
                    <a:pt x="65" y="4"/>
                    <a:pt x="64" y="5"/>
                    <a:pt x="63" y="6"/>
                  </a:cubicBezTo>
                  <a:cubicBezTo>
                    <a:pt x="62" y="7"/>
                    <a:pt x="62" y="8"/>
                    <a:pt x="61" y="9"/>
                  </a:cubicBezTo>
                  <a:cubicBezTo>
                    <a:pt x="61" y="11"/>
                    <a:pt x="60" y="12"/>
                    <a:pt x="61" y="14"/>
                  </a:cubicBezTo>
                  <a:cubicBezTo>
                    <a:pt x="61" y="15"/>
                    <a:pt x="61" y="17"/>
                    <a:pt x="62" y="19"/>
                  </a:cubicBezTo>
                  <a:cubicBezTo>
                    <a:pt x="63" y="26"/>
                    <a:pt x="66" y="36"/>
                    <a:pt x="70" y="49"/>
                  </a:cubicBezTo>
                  <a:cubicBezTo>
                    <a:pt x="74" y="63"/>
                    <a:pt x="78" y="77"/>
                    <a:pt x="82" y="92"/>
                  </a:cubicBezTo>
                  <a:cubicBezTo>
                    <a:pt x="78" y="95"/>
                    <a:pt x="78" y="95"/>
                    <a:pt x="78" y="95"/>
                  </a:cubicBezTo>
                  <a:cubicBezTo>
                    <a:pt x="65" y="87"/>
                    <a:pt x="53" y="79"/>
                    <a:pt x="41" y="71"/>
                  </a:cubicBezTo>
                  <a:cubicBezTo>
                    <a:pt x="29" y="63"/>
                    <a:pt x="21" y="58"/>
                    <a:pt x="16" y="55"/>
                  </a:cubicBezTo>
                  <a:cubicBezTo>
                    <a:pt x="15" y="55"/>
                    <a:pt x="14" y="54"/>
                    <a:pt x="13" y="54"/>
                  </a:cubicBezTo>
                  <a:cubicBezTo>
                    <a:pt x="12" y="54"/>
                    <a:pt x="11" y="54"/>
                    <a:pt x="9" y="54"/>
                  </a:cubicBezTo>
                  <a:cubicBezTo>
                    <a:pt x="8" y="54"/>
                    <a:pt x="7" y="55"/>
                    <a:pt x="6" y="55"/>
                  </a:cubicBezTo>
                  <a:cubicBezTo>
                    <a:pt x="5" y="56"/>
                    <a:pt x="4" y="56"/>
                    <a:pt x="3" y="5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6" y="37"/>
                    <a:pt x="24" y="39"/>
                    <a:pt x="23" y="40"/>
                  </a:cubicBezTo>
                  <a:cubicBezTo>
                    <a:pt x="22" y="42"/>
                    <a:pt x="22" y="43"/>
                    <a:pt x="22" y="44"/>
                  </a:cubicBezTo>
                  <a:cubicBezTo>
                    <a:pt x="22" y="45"/>
                    <a:pt x="23" y="45"/>
                    <a:pt x="23" y="45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8" y="48"/>
                    <a:pt x="33" y="52"/>
                    <a:pt x="41" y="56"/>
                  </a:cubicBezTo>
                  <a:cubicBezTo>
                    <a:pt x="48" y="61"/>
                    <a:pt x="59" y="68"/>
                    <a:pt x="73" y="77"/>
                  </a:cubicBezTo>
                  <a:cubicBezTo>
                    <a:pt x="70" y="69"/>
                    <a:pt x="68" y="60"/>
                    <a:pt x="65" y="50"/>
                  </a:cubicBezTo>
                  <a:cubicBezTo>
                    <a:pt x="62" y="40"/>
                    <a:pt x="60" y="33"/>
                    <a:pt x="59" y="29"/>
                  </a:cubicBezTo>
                  <a:cubicBezTo>
                    <a:pt x="58" y="25"/>
                    <a:pt x="57" y="23"/>
                    <a:pt x="56" y="22"/>
                  </a:cubicBezTo>
                  <a:cubicBezTo>
                    <a:pt x="56" y="20"/>
                    <a:pt x="55" y="20"/>
                    <a:pt x="55" y="19"/>
                  </a:cubicBezTo>
                  <a:cubicBezTo>
                    <a:pt x="54" y="18"/>
                    <a:pt x="53" y="18"/>
                    <a:pt x="52" y="18"/>
                  </a:cubicBezTo>
                  <a:cubicBezTo>
                    <a:pt x="51" y="18"/>
                    <a:pt x="50" y="18"/>
                    <a:pt x="49" y="19"/>
                  </a:cubicBezTo>
                  <a:cubicBezTo>
                    <a:pt x="48" y="19"/>
                    <a:pt x="47" y="20"/>
                    <a:pt x="46" y="20"/>
                  </a:cubicBezTo>
                  <a:cubicBezTo>
                    <a:pt x="45" y="21"/>
                    <a:pt x="44" y="22"/>
                    <a:pt x="42" y="23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63" y="0"/>
                    <a:pt x="63" y="0"/>
                    <a:pt x="63" y="0"/>
                  </a:cubicBezTo>
                  <a:lnTo>
                    <a:pt x="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/>
                <a:cs typeface="+mn-cs"/>
              </a:endParaRPr>
            </a:p>
          </p:txBody>
        </p:sp>
        <p:sp>
          <p:nvSpPr>
            <p:cNvPr id="77" name="ïś1iḍe"/>
            <p:cNvSpPr/>
            <p:nvPr/>
          </p:nvSpPr>
          <p:spPr bwMode="auto">
            <a:xfrm>
              <a:off x="4250929" y="3752851"/>
              <a:ext cx="180975" cy="173038"/>
            </a:xfrm>
            <a:custGeom>
              <a:avLst/>
              <a:gdLst>
                <a:gd name="T0" fmla="*/ 90 w 109"/>
                <a:gd name="T1" fmla="*/ 30 h 103"/>
                <a:gd name="T2" fmla="*/ 109 w 109"/>
                <a:gd name="T3" fmla="*/ 46 h 103"/>
                <a:gd name="T4" fmla="*/ 68 w 109"/>
                <a:gd name="T5" fmla="*/ 103 h 103"/>
                <a:gd name="T6" fmla="*/ 64 w 109"/>
                <a:gd name="T7" fmla="*/ 100 h 103"/>
                <a:gd name="T8" fmla="*/ 67 w 109"/>
                <a:gd name="T9" fmla="*/ 96 h 103"/>
                <a:gd name="T10" fmla="*/ 68 w 109"/>
                <a:gd name="T11" fmla="*/ 92 h 103"/>
                <a:gd name="T12" fmla="*/ 68 w 109"/>
                <a:gd name="T13" fmla="*/ 89 h 103"/>
                <a:gd name="T14" fmla="*/ 66 w 109"/>
                <a:gd name="T15" fmla="*/ 86 h 103"/>
                <a:gd name="T16" fmla="*/ 17 w 109"/>
                <a:gd name="T17" fmla="*/ 50 h 103"/>
                <a:gd name="T18" fmla="*/ 14 w 109"/>
                <a:gd name="T19" fmla="*/ 49 h 103"/>
                <a:gd name="T20" fmla="*/ 10 w 109"/>
                <a:gd name="T21" fmla="*/ 49 h 103"/>
                <a:gd name="T22" fmla="*/ 6 w 109"/>
                <a:gd name="T23" fmla="*/ 52 h 103"/>
                <a:gd name="T24" fmla="*/ 3 w 109"/>
                <a:gd name="T25" fmla="*/ 55 h 103"/>
                <a:gd name="T26" fmla="*/ 0 w 109"/>
                <a:gd name="T27" fmla="*/ 53 h 103"/>
                <a:gd name="T28" fmla="*/ 39 w 109"/>
                <a:gd name="T29" fmla="*/ 0 h 103"/>
                <a:gd name="T30" fmla="*/ 55 w 109"/>
                <a:gd name="T31" fmla="*/ 12 h 103"/>
                <a:gd name="T32" fmla="*/ 52 w 109"/>
                <a:gd name="T33" fmla="*/ 16 h 103"/>
                <a:gd name="T34" fmla="*/ 41 w 109"/>
                <a:gd name="T35" fmla="*/ 14 h 103"/>
                <a:gd name="T36" fmla="*/ 33 w 109"/>
                <a:gd name="T37" fmla="*/ 17 h 103"/>
                <a:gd name="T38" fmla="*/ 30 w 109"/>
                <a:gd name="T39" fmla="*/ 20 h 103"/>
                <a:gd name="T40" fmla="*/ 26 w 109"/>
                <a:gd name="T41" fmla="*/ 25 h 103"/>
                <a:gd name="T42" fmla="*/ 18 w 109"/>
                <a:gd name="T43" fmla="*/ 35 h 103"/>
                <a:gd name="T44" fmla="*/ 45 w 109"/>
                <a:gd name="T45" fmla="*/ 55 h 103"/>
                <a:gd name="T46" fmla="*/ 51 w 109"/>
                <a:gd name="T47" fmla="*/ 48 h 103"/>
                <a:gd name="T48" fmla="*/ 54 w 109"/>
                <a:gd name="T49" fmla="*/ 42 h 103"/>
                <a:gd name="T50" fmla="*/ 54 w 109"/>
                <a:gd name="T51" fmla="*/ 37 h 103"/>
                <a:gd name="T52" fmla="*/ 52 w 109"/>
                <a:gd name="T53" fmla="*/ 33 h 103"/>
                <a:gd name="T54" fmla="*/ 48 w 109"/>
                <a:gd name="T55" fmla="*/ 28 h 103"/>
                <a:gd name="T56" fmla="*/ 51 w 109"/>
                <a:gd name="T57" fmla="*/ 25 h 103"/>
                <a:gd name="T58" fmla="*/ 77 w 109"/>
                <a:gd name="T59" fmla="*/ 44 h 103"/>
                <a:gd name="T60" fmla="*/ 75 w 109"/>
                <a:gd name="T61" fmla="*/ 48 h 103"/>
                <a:gd name="T62" fmla="*/ 69 w 109"/>
                <a:gd name="T63" fmla="*/ 45 h 103"/>
                <a:gd name="T64" fmla="*/ 64 w 109"/>
                <a:gd name="T65" fmla="*/ 44 h 103"/>
                <a:gd name="T66" fmla="*/ 59 w 109"/>
                <a:gd name="T67" fmla="*/ 46 h 103"/>
                <a:gd name="T68" fmla="*/ 55 w 109"/>
                <a:gd name="T69" fmla="*/ 51 h 103"/>
                <a:gd name="T70" fmla="*/ 49 w 109"/>
                <a:gd name="T71" fmla="*/ 58 h 103"/>
                <a:gd name="T72" fmla="*/ 70 w 109"/>
                <a:gd name="T73" fmla="*/ 73 h 103"/>
                <a:gd name="T74" fmla="*/ 75 w 109"/>
                <a:gd name="T75" fmla="*/ 76 h 103"/>
                <a:gd name="T76" fmla="*/ 79 w 109"/>
                <a:gd name="T77" fmla="*/ 77 h 103"/>
                <a:gd name="T78" fmla="*/ 82 w 109"/>
                <a:gd name="T79" fmla="*/ 74 h 103"/>
                <a:gd name="T80" fmla="*/ 87 w 109"/>
                <a:gd name="T81" fmla="*/ 68 h 103"/>
                <a:gd name="T82" fmla="*/ 90 w 109"/>
                <a:gd name="T83" fmla="*/ 64 h 103"/>
                <a:gd name="T84" fmla="*/ 93 w 109"/>
                <a:gd name="T85" fmla="*/ 59 h 103"/>
                <a:gd name="T86" fmla="*/ 95 w 109"/>
                <a:gd name="T87" fmla="*/ 55 h 103"/>
                <a:gd name="T88" fmla="*/ 96 w 109"/>
                <a:gd name="T89" fmla="*/ 51 h 103"/>
                <a:gd name="T90" fmla="*/ 92 w 109"/>
                <a:gd name="T91" fmla="*/ 42 h 103"/>
                <a:gd name="T92" fmla="*/ 88 w 109"/>
                <a:gd name="T93" fmla="*/ 34 h 103"/>
                <a:gd name="T94" fmla="*/ 90 w 109"/>
                <a:gd name="T95" fmla="*/ 3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9" h="103">
                  <a:moveTo>
                    <a:pt x="90" y="30"/>
                  </a:moveTo>
                  <a:cubicBezTo>
                    <a:pt x="109" y="46"/>
                    <a:pt x="109" y="46"/>
                    <a:pt x="109" y="46"/>
                  </a:cubicBezTo>
                  <a:cubicBezTo>
                    <a:pt x="68" y="103"/>
                    <a:pt x="68" y="103"/>
                    <a:pt x="68" y="103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5" y="99"/>
                    <a:pt x="66" y="98"/>
                    <a:pt x="67" y="96"/>
                  </a:cubicBezTo>
                  <a:cubicBezTo>
                    <a:pt x="68" y="94"/>
                    <a:pt x="68" y="93"/>
                    <a:pt x="68" y="92"/>
                  </a:cubicBezTo>
                  <a:cubicBezTo>
                    <a:pt x="69" y="91"/>
                    <a:pt x="69" y="90"/>
                    <a:pt x="68" y="89"/>
                  </a:cubicBezTo>
                  <a:cubicBezTo>
                    <a:pt x="68" y="88"/>
                    <a:pt x="67" y="87"/>
                    <a:pt x="66" y="86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6" y="49"/>
                    <a:pt x="15" y="49"/>
                    <a:pt x="14" y="49"/>
                  </a:cubicBezTo>
                  <a:cubicBezTo>
                    <a:pt x="13" y="48"/>
                    <a:pt x="11" y="49"/>
                    <a:pt x="10" y="49"/>
                  </a:cubicBezTo>
                  <a:cubicBezTo>
                    <a:pt x="9" y="50"/>
                    <a:pt x="8" y="51"/>
                    <a:pt x="6" y="52"/>
                  </a:cubicBezTo>
                  <a:cubicBezTo>
                    <a:pt x="5" y="53"/>
                    <a:pt x="4" y="54"/>
                    <a:pt x="3" y="55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49" y="14"/>
                    <a:pt x="46" y="14"/>
                    <a:pt x="41" y="14"/>
                  </a:cubicBezTo>
                  <a:cubicBezTo>
                    <a:pt x="37" y="14"/>
                    <a:pt x="34" y="15"/>
                    <a:pt x="33" y="17"/>
                  </a:cubicBezTo>
                  <a:cubicBezTo>
                    <a:pt x="32" y="18"/>
                    <a:pt x="31" y="19"/>
                    <a:pt x="30" y="20"/>
                  </a:cubicBezTo>
                  <a:cubicBezTo>
                    <a:pt x="29" y="21"/>
                    <a:pt x="27" y="23"/>
                    <a:pt x="26" y="2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3" y="45"/>
                    <a:pt x="54" y="43"/>
                    <a:pt x="54" y="42"/>
                  </a:cubicBezTo>
                  <a:cubicBezTo>
                    <a:pt x="55" y="40"/>
                    <a:pt x="54" y="39"/>
                    <a:pt x="54" y="37"/>
                  </a:cubicBezTo>
                  <a:cubicBezTo>
                    <a:pt x="54" y="36"/>
                    <a:pt x="53" y="34"/>
                    <a:pt x="52" y="33"/>
                  </a:cubicBezTo>
                  <a:cubicBezTo>
                    <a:pt x="50" y="31"/>
                    <a:pt x="49" y="30"/>
                    <a:pt x="48" y="28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3" y="47"/>
                    <a:pt x="71" y="46"/>
                    <a:pt x="69" y="45"/>
                  </a:cubicBezTo>
                  <a:cubicBezTo>
                    <a:pt x="67" y="45"/>
                    <a:pt x="65" y="44"/>
                    <a:pt x="64" y="44"/>
                  </a:cubicBezTo>
                  <a:cubicBezTo>
                    <a:pt x="62" y="44"/>
                    <a:pt x="60" y="45"/>
                    <a:pt x="59" y="46"/>
                  </a:cubicBezTo>
                  <a:cubicBezTo>
                    <a:pt x="58" y="47"/>
                    <a:pt x="56" y="48"/>
                    <a:pt x="55" y="51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2" y="75"/>
                    <a:pt x="73" y="76"/>
                    <a:pt x="75" y="76"/>
                  </a:cubicBezTo>
                  <a:cubicBezTo>
                    <a:pt x="76" y="77"/>
                    <a:pt x="77" y="77"/>
                    <a:pt x="79" y="77"/>
                  </a:cubicBezTo>
                  <a:cubicBezTo>
                    <a:pt x="80" y="76"/>
                    <a:pt x="81" y="75"/>
                    <a:pt x="82" y="74"/>
                  </a:cubicBezTo>
                  <a:cubicBezTo>
                    <a:pt x="83" y="73"/>
                    <a:pt x="85" y="71"/>
                    <a:pt x="87" y="68"/>
                  </a:cubicBezTo>
                  <a:cubicBezTo>
                    <a:pt x="88" y="67"/>
                    <a:pt x="89" y="66"/>
                    <a:pt x="90" y="64"/>
                  </a:cubicBezTo>
                  <a:cubicBezTo>
                    <a:pt x="91" y="62"/>
                    <a:pt x="92" y="61"/>
                    <a:pt x="93" y="59"/>
                  </a:cubicBezTo>
                  <a:cubicBezTo>
                    <a:pt x="94" y="58"/>
                    <a:pt x="95" y="57"/>
                    <a:pt x="95" y="55"/>
                  </a:cubicBezTo>
                  <a:cubicBezTo>
                    <a:pt x="96" y="54"/>
                    <a:pt x="96" y="52"/>
                    <a:pt x="96" y="51"/>
                  </a:cubicBezTo>
                  <a:cubicBezTo>
                    <a:pt x="95" y="49"/>
                    <a:pt x="94" y="46"/>
                    <a:pt x="92" y="42"/>
                  </a:cubicBezTo>
                  <a:cubicBezTo>
                    <a:pt x="90" y="38"/>
                    <a:pt x="89" y="35"/>
                    <a:pt x="88" y="34"/>
                  </a:cubicBezTo>
                  <a:lnTo>
                    <a:pt x="9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/>
                <a:cs typeface="+mn-cs"/>
              </a:endParaRPr>
            </a:p>
          </p:txBody>
        </p:sp>
        <p:sp>
          <p:nvSpPr>
            <p:cNvPr id="78" name="iŝliḓè"/>
            <p:cNvSpPr/>
            <p:nvPr/>
          </p:nvSpPr>
          <p:spPr bwMode="auto">
            <a:xfrm>
              <a:off x="4319192" y="3654426"/>
              <a:ext cx="177800" cy="142875"/>
            </a:xfrm>
            <a:custGeom>
              <a:avLst/>
              <a:gdLst>
                <a:gd name="T0" fmla="*/ 107 w 107"/>
                <a:gd name="T1" fmla="*/ 8 h 85"/>
                <a:gd name="T2" fmla="*/ 99 w 107"/>
                <a:gd name="T3" fmla="*/ 29 h 85"/>
                <a:gd name="T4" fmla="*/ 76 w 107"/>
                <a:gd name="T5" fmla="*/ 35 h 85"/>
                <a:gd name="T6" fmla="*/ 54 w 107"/>
                <a:gd name="T7" fmla="*/ 41 h 85"/>
                <a:gd name="T8" fmla="*/ 51 w 107"/>
                <a:gd name="T9" fmla="*/ 49 h 85"/>
                <a:gd name="T10" fmla="*/ 76 w 107"/>
                <a:gd name="T11" fmla="*/ 58 h 85"/>
                <a:gd name="T12" fmla="*/ 80 w 107"/>
                <a:gd name="T13" fmla="*/ 59 h 85"/>
                <a:gd name="T14" fmla="*/ 83 w 107"/>
                <a:gd name="T15" fmla="*/ 57 h 85"/>
                <a:gd name="T16" fmla="*/ 85 w 107"/>
                <a:gd name="T17" fmla="*/ 54 h 85"/>
                <a:gd name="T18" fmla="*/ 87 w 107"/>
                <a:gd name="T19" fmla="*/ 50 h 85"/>
                <a:gd name="T20" fmla="*/ 91 w 107"/>
                <a:gd name="T21" fmla="*/ 51 h 85"/>
                <a:gd name="T22" fmla="*/ 79 w 107"/>
                <a:gd name="T23" fmla="*/ 85 h 85"/>
                <a:gd name="T24" fmla="*/ 75 w 107"/>
                <a:gd name="T25" fmla="*/ 83 h 85"/>
                <a:gd name="T26" fmla="*/ 76 w 107"/>
                <a:gd name="T27" fmla="*/ 79 h 85"/>
                <a:gd name="T28" fmla="*/ 77 w 107"/>
                <a:gd name="T29" fmla="*/ 76 h 85"/>
                <a:gd name="T30" fmla="*/ 75 w 107"/>
                <a:gd name="T31" fmla="*/ 72 h 85"/>
                <a:gd name="T32" fmla="*/ 72 w 107"/>
                <a:gd name="T33" fmla="*/ 70 h 85"/>
                <a:gd name="T34" fmla="*/ 15 w 107"/>
                <a:gd name="T35" fmla="*/ 49 h 85"/>
                <a:gd name="T36" fmla="*/ 11 w 107"/>
                <a:gd name="T37" fmla="*/ 49 h 85"/>
                <a:gd name="T38" fmla="*/ 8 w 107"/>
                <a:gd name="T39" fmla="*/ 50 h 85"/>
                <a:gd name="T40" fmla="*/ 6 w 107"/>
                <a:gd name="T41" fmla="*/ 54 h 85"/>
                <a:gd name="T42" fmla="*/ 4 w 107"/>
                <a:gd name="T43" fmla="*/ 57 h 85"/>
                <a:gd name="T44" fmla="*/ 0 w 107"/>
                <a:gd name="T45" fmla="*/ 56 h 85"/>
                <a:gd name="T46" fmla="*/ 13 w 107"/>
                <a:gd name="T47" fmla="*/ 19 h 85"/>
                <a:gd name="T48" fmla="*/ 18 w 107"/>
                <a:gd name="T49" fmla="*/ 10 h 85"/>
                <a:gd name="T50" fmla="*/ 24 w 107"/>
                <a:gd name="T51" fmla="*/ 3 h 85"/>
                <a:gd name="T52" fmla="*/ 32 w 107"/>
                <a:gd name="T53" fmla="*/ 0 h 85"/>
                <a:gd name="T54" fmla="*/ 41 w 107"/>
                <a:gd name="T55" fmla="*/ 1 h 85"/>
                <a:gd name="T56" fmla="*/ 49 w 107"/>
                <a:gd name="T57" fmla="*/ 6 h 85"/>
                <a:gd name="T58" fmla="*/ 53 w 107"/>
                <a:gd name="T59" fmla="*/ 12 h 85"/>
                <a:gd name="T60" fmla="*/ 55 w 107"/>
                <a:gd name="T61" fmla="*/ 19 h 85"/>
                <a:gd name="T62" fmla="*/ 56 w 107"/>
                <a:gd name="T63" fmla="*/ 28 h 85"/>
                <a:gd name="T64" fmla="*/ 72 w 107"/>
                <a:gd name="T65" fmla="*/ 23 h 85"/>
                <a:gd name="T66" fmla="*/ 89 w 107"/>
                <a:gd name="T67" fmla="*/ 19 h 85"/>
                <a:gd name="T68" fmla="*/ 95 w 107"/>
                <a:gd name="T69" fmla="*/ 16 h 85"/>
                <a:gd name="T70" fmla="*/ 99 w 107"/>
                <a:gd name="T71" fmla="*/ 13 h 85"/>
                <a:gd name="T72" fmla="*/ 102 w 107"/>
                <a:gd name="T73" fmla="*/ 10 h 85"/>
                <a:gd name="T74" fmla="*/ 103 w 107"/>
                <a:gd name="T75" fmla="*/ 6 h 85"/>
                <a:gd name="T76" fmla="*/ 107 w 107"/>
                <a:gd name="T77" fmla="*/ 8 h 85"/>
                <a:gd name="T78" fmla="*/ 38 w 107"/>
                <a:gd name="T79" fmla="*/ 15 h 85"/>
                <a:gd name="T80" fmla="*/ 25 w 107"/>
                <a:gd name="T81" fmla="*/ 15 h 85"/>
                <a:gd name="T82" fmla="*/ 16 w 107"/>
                <a:gd name="T83" fmla="*/ 25 h 85"/>
                <a:gd name="T84" fmla="*/ 13 w 107"/>
                <a:gd name="T85" fmla="*/ 35 h 85"/>
                <a:gd name="T86" fmla="*/ 47 w 107"/>
                <a:gd name="T87" fmla="*/ 47 h 85"/>
                <a:gd name="T88" fmla="*/ 49 w 107"/>
                <a:gd name="T89" fmla="*/ 40 h 85"/>
                <a:gd name="T90" fmla="*/ 49 w 107"/>
                <a:gd name="T91" fmla="*/ 25 h 85"/>
                <a:gd name="T92" fmla="*/ 38 w 107"/>
                <a:gd name="T93" fmla="*/ 1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" h="85">
                  <a:moveTo>
                    <a:pt x="107" y="8"/>
                  </a:moveTo>
                  <a:cubicBezTo>
                    <a:pt x="99" y="29"/>
                    <a:pt x="99" y="29"/>
                    <a:pt x="99" y="29"/>
                  </a:cubicBezTo>
                  <a:cubicBezTo>
                    <a:pt x="90" y="31"/>
                    <a:pt x="82" y="33"/>
                    <a:pt x="76" y="35"/>
                  </a:cubicBezTo>
                  <a:cubicBezTo>
                    <a:pt x="69" y="37"/>
                    <a:pt x="62" y="39"/>
                    <a:pt x="54" y="41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8" y="59"/>
                    <a:pt x="79" y="59"/>
                    <a:pt x="80" y="59"/>
                  </a:cubicBezTo>
                  <a:cubicBezTo>
                    <a:pt x="81" y="59"/>
                    <a:pt x="82" y="58"/>
                    <a:pt x="83" y="57"/>
                  </a:cubicBezTo>
                  <a:cubicBezTo>
                    <a:pt x="84" y="57"/>
                    <a:pt x="85" y="56"/>
                    <a:pt x="85" y="54"/>
                  </a:cubicBezTo>
                  <a:cubicBezTo>
                    <a:pt x="86" y="52"/>
                    <a:pt x="87" y="51"/>
                    <a:pt x="87" y="50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5" y="82"/>
                    <a:pt x="76" y="81"/>
                    <a:pt x="76" y="79"/>
                  </a:cubicBezTo>
                  <a:cubicBezTo>
                    <a:pt x="76" y="78"/>
                    <a:pt x="77" y="76"/>
                    <a:pt x="77" y="76"/>
                  </a:cubicBezTo>
                  <a:cubicBezTo>
                    <a:pt x="77" y="74"/>
                    <a:pt x="76" y="73"/>
                    <a:pt x="75" y="72"/>
                  </a:cubicBezTo>
                  <a:cubicBezTo>
                    <a:pt x="75" y="71"/>
                    <a:pt x="74" y="71"/>
                    <a:pt x="72" y="70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4" y="49"/>
                    <a:pt x="12" y="49"/>
                    <a:pt x="11" y="49"/>
                  </a:cubicBezTo>
                  <a:cubicBezTo>
                    <a:pt x="10" y="49"/>
                    <a:pt x="9" y="49"/>
                    <a:pt x="8" y="50"/>
                  </a:cubicBezTo>
                  <a:cubicBezTo>
                    <a:pt x="7" y="51"/>
                    <a:pt x="7" y="52"/>
                    <a:pt x="6" y="54"/>
                  </a:cubicBezTo>
                  <a:cubicBezTo>
                    <a:pt x="5" y="55"/>
                    <a:pt x="4" y="56"/>
                    <a:pt x="4" y="5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5" y="16"/>
                    <a:pt x="16" y="13"/>
                    <a:pt x="18" y="10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9" y="1"/>
                    <a:pt x="32" y="0"/>
                  </a:cubicBezTo>
                  <a:cubicBezTo>
                    <a:pt x="35" y="0"/>
                    <a:pt x="38" y="0"/>
                    <a:pt x="41" y="1"/>
                  </a:cubicBezTo>
                  <a:cubicBezTo>
                    <a:pt x="44" y="2"/>
                    <a:pt x="47" y="4"/>
                    <a:pt x="49" y="6"/>
                  </a:cubicBezTo>
                  <a:cubicBezTo>
                    <a:pt x="51" y="7"/>
                    <a:pt x="52" y="9"/>
                    <a:pt x="53" y="12"/>
                  </a:cubicBezTo>
                  <a:cubicBezTo>
                    <a:pt x="54" y="14"/>
                    <a:pt x="55" y="17"/>
                    <a:pt x="55" y="19"/>
                  </a:cubicBezTo>
                  <a:cubicBezTo>
                    <a:pt x="56" y="22"/>
                    <a:pt x="56" y="25"/>
                    <a:pt x="56" y="28"/>
                  </a:cubicBezTo>
                  <a:cubicBezTo>
                    <a:pt x="62" y="26"/>
                    <a:pt x="68" y="25"/>
                    <a:pt x="72" y="23"/>
                  </a:cubicBezTo>
                  <a:cubicBezTo>
                    <a:pt x="77" y="22"/>
                    <a:pt x="82" y="20"/>
                    <a:pt x="89" y="19"/>
                  </a:cubicBezTo>
                  <a:cubicBezTo>
                    <a:pt x="91" y="18"/>
                    <a:pt x="94" y="17"/>
                    <a:pt x="95" y="16"/>
                  </a:cubicBezTo>
                  <a:cubicBezTo>
                    <a:pt x="97" y="15"/>
                    <a:pt x="98" y="14"/>
                    <a:pt x="99" y="13"/>
                  </a:cubicBezTo>
                  <a:cubicBezTo>
                    <a:pt x="100" y="12"/>
                    <a:pt x="101" y="11"/>
                    <a:pt x="102" y="10"/>
                  </a:cubicBezTo>
                  <a:cubicBezTo>
                    <a:pt x="102" y="8"/>
                    <a:pt x="103" y="7"/>
                    <a:pt x="103" y="6"/>
                  </a:cubicBezTo>
                  <a:cubicBezTo>
                    <a:pt x="107" y="8"/>
                    <a:pt x="107" y="8"/>
                    <a:pt x="107" y="8"/>
                  </a:cubicBezTo>
                  <a:close/>
                  <a:moveTo>
                    <a:pt x="38" y="15"/>
                  </a:moveTo>
                  <a:cubicBezTo>
                    <a:pt x="33" y="14"/>
                    <a:pt x="28" y="14"/>
                    <a:pt x="25" y="15"/>
                  </a:cubicBezTo>
                  <a:cubicBezTo>
                    <a:pt x="21" y="17"/>
                    <a:pt x="18" y="20"/>
                    <a:pt x="16" y="2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1" y="35"/>
                    <a:pt x="51" y="30"/>
                    <a:pt x="49" y="25"/>
                  </a:cubicBezTo>
                  <a:cubicBezTo>
                    <a:pt x="47" y="21"/>
                    <a:pt x="43" y="17"/>
                    <a:pt x="3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/>
                <a:cs typeface="+mn-cs"/>
              </a:endParaRPr>
            </a:p>
          </p:txBody>
        </p:sp>
        <p:sp>
          <p:nvSpPr>
            <p:cNvPr id="79" name="íṡḷíḑê"/>
            <p:cNvSpPr/>
            <p:nvPr/>
          </p:nvSpPr>
          <p:spPr bwMode="auto">
            <a:xfrm>
              <a:off x="4360467" y="3546476"/>
              <a:ext cx="149225" cy="115888"/>
            </a:xfrm>
            <a:custGeom>
              <a:avLst/>
              <a:gdLst>
                <a:gd name="T0" fmla="*/ 52 w 89"/>
                <a:gd name="T1" fmla="*/ 10 h 69"/>
                <a:gd name="T2" fmla="*/ 60 w 89"/>
                <a:gd name="T3" fmla="*/ 8 h 69"/>
                <a:gd name="T4" fmla="*/ 68 w 89"/>
                <a:gd name="T5" fmla="*/ 8 h 69"/>
                <a:gd name="T6" fmla="*/ 84 w 89"/>
                <a:gd name="T7" fmla="*/ 20 h 69"/>
                <a:gd name="T8" fmla="*/ 88 w 89"/>
                <a:gd name="T9" fmla="*/ 41 h 69"/>
                <a:gd name="T10" fmla="*/ 84 w 89"/>
                <a:gd name="T11" fmla="*/ 52 h 69"/>
                <a:gd name="T12" fmla="*/ 78 w 89"/>
                <a:gd name="T13" fmla="*/ 61 h 69"/>
                <a:gd name="T14" fmla="*/ 81 w 89"/>
                <a:gd name="T15" fmla="*/ 64 h 69"/>
                <a:gd name="T16" fmla="*/ 80 w 89"/>
                <a:gd name="T17" fmla="*/ 69 h 69"/>
                <a:gd name="T18" fmla="*/ 52 w 89"/>
                <a:gd name="T19" fmla="*/ 64 h 69"/>
                <a:gd name="T20" fmla="*/ 53 w 89"/>
                <a:gd name="T21" fmla="*/ 59 h 69"/>
                <a:gd name="T22" fmla="*/ 63 w 89"/>
                <a:gd name="T23" fmla="*/ 58 h 69"/>
                <a:gd name="T24" fmla="*/ 72 w 89"/>
                <a:gd name="T25" fmla="*/ 54 h 69"/>
                <a:gd name="T26" fmla="*/ 79 w 89"/>
                <a:gd name="T27" fmla="*/ 48 h 69"/>
                <a:gd name="T28" fmla="*/ 83 w 89"/>
                <a:gd name="T29" fmla="*/ 39 h 69"/>
                <a:gd name="T30" fmla="*/ 83 w 89"/>
                <a:gd name="T31" fmla="*/ 32 h 69"/>
                <a:gd name="T32" fmla="*/ 81 w 89"/>
                <a:gd name="T33" fmla="*/ 26 h 69"/>
                <a:gd name="T34" fmla="*/ 77 w 89"/>
                <a:gd name="T35" fmla="*/ 23 h 69"/>
                <a:gd name="T36" fmla="*/ 71 w 89"/>
                <a:gd name="T37" fmla="*/ 21 h 69"/>
                <a:gd name="T38" fmla="*/ 61 w 89"/>
                <a:gd name="T39" fmla="*/ 22 h 69"/>
                <a:gd name="T40" fmla="*/ 53 w 89"/>
                <a:gd name="T41" fmla="*/ 29 h 69"/>
                <a:gd name="T42" fmla="*/ 48 w 89"/>
                <a:gd name="T43" fmla="*/ 37 h 69"/>
                <a:gd name="T44" fmla="*/ 43 w 89"/>
                <a:gd name="T45" fmla="*/ 44 h 69"/>
                <a:gd name="T46" fmla="*/ 33 w 89"/>
                <a:gd name="T47" fmla="*/ 54 h 69"/>
                <a:gd name="T48" fmla="*/ 19 w 89"/>
                <a:gd name="T49" fmla="*/ 55 h 69"/>
                <a:gd name="T50" fmla="*/ 10 w 89"/>
                <a:gd name="T51" fmla="*/ 51 h 69"/>
                <a:gd name="T52" fmla="*/ 4 w 89"/>
                <a:gd name="T53" fmla="*/ 44 h 69"/>
                <a:gd name="T54" fmla="*/ 1 w 89"/>
                <a:gd name="T55" fmla="*/ 35 h 69"/>
                <a:gd name="T56" fmla="*/ 1 w 89"/>
                <a:gd name="T57" fmla="*/ 26 h 69"/>
                <a:gd name="T58" fmla="*/ 5 w 89"/>
                <a:gd name="T59" fmla="*/ 16 h 69"/>
                <a:gd name="T60" fmla="*/ 10 w 89"/>
                <a:gd name="T61" fmla="*/ 8 h 69"/>
                <a:gd name="T62" fmla="*/ 7 w 89"/>
                <a:gd name="T63" fmla="*/ 5 h 69"/>
                <a:gd name="T64" fmla="*/ 8 w 89"/>
                <a:gd name="T65" fmla="*/ 0 h 69"/>
                <a:gd name="T66" fmla="*/ 35 w 89"/>
                <a:gd name="T67" fmla="*/ 5 h 69"/>
                <a:gd name="T68" fmla="*/ 35 w 89"/>
                <a:gd name="T69" fmla="*/ 10 h 69"/>
                <a:gd name="T70" fmla="*/ 25 w 89"/>
                <a:gd name="T71" fmla="*/ 11 h 69"/>
                <a:gd name="T72" fmla="*/ 16 w 89"/>
                <a:gd name="T73" fmla="*/ 14 h 69"/>
                <a:gd name="T74" fmla="*/ 10 w 89"/>
                <a:gd name="T75" fmla="*/ 19 h 69"/>
                <a:gd name="T76" fmla="*/ 6 w 89"/>
                <a:gd name="T77" fmla="*/ 27 h 69"/>
                <a:gd name="T78" fmla="*/ 8 w 89"/>
                <a:gd name="T79" fmla="*/ 37 h 69"/>
                <a:gd name="T80" fmla="*/ 16 w 89"/>
                <a:gd name="T81" fmla="*/ 43 h 69"/>
                <a:gd name="T82" fmla="*/ 25 w 89"/>
                <a:gd name="T83" fmla="*/ 42 h 69"/>
                <a:gd name="T84" fmla="*/ 32 w 89"/>
                <a:gd name="T85" fmla="*/ 36 h 69"/>
                <a:gd name="T86" fmla="*/ 37 w 89"/>
                <a:gd name="T87" fmla="*/ 28 h 69"/>
                <a:gd name="T88" fmla="*/ 42 w 89"/>
                <a:gd name="T89" fmla="*/ 21 h 69"/>
                <a:gd name="T90" fmla="*/ 47 w 89"/>
                <a:gd name="T91" fmla="*/ 15 h 69"/>
                <a:gd name="T92" fmla="*/ 52 w 89"/>
                <a:gd name="T93" fmla="*/ 1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9" h="69">
                  <a:moveTo>
                    <a:pt x="52" y="10"/>
                  </a:moveTo>
                  <a:cubicBezTo>
                    <a:pt x="55" y="9"/>
                    <a:pt x="57" y="8"/>
                    <a:pt x="60" y="8"/>
                  </a:cubicBezTo>
                  <a:cubicBezTo>
                    <a:pt x="62" y="7"/>
                    <a:pt x="65" y="7"/>
                    <a:pt x="68" y="8"/>
                  </a:cubicBezTo>
                  <a:cubicBezTo>
                    <a:pt x="75" y="9"/>
                    <a:pt x="81" y="13"/>
                    <a:pt x="84" y="20"/>
                  </a:cubicBezTo>
                  <a:cubicBezTo>
                    <a:pt x="88" y="26"/>
                    <a:pt x="89" y="33"/>
                    <a:pt x="88" y="41"/>
                  </a:cubicBezTo>
                  <a:cubicBezTo>
                    <a:pt x="87" y="45"/>
                    <a:pt x="86" y="48"/>
                    <a:pt x="84" y="52"/>
                  </a:cubicBezTo>
                  <a:cubicBezTo>
                    <a:pt x="82" y="55"/>
                    <a:pt x="80" y="58"/>
                    <a:pt x="78" y="61"/>
                  </a:cubicBezTo>
                  <a:cubicBezTo>
                    <a:pt x="81" y="64"/>
                    <a:pt x="81" y="64"/>
                    <a:pt x="81" y="64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57" y="59"/>
                    <a:pt x="60" y="58"/>
                    <a:pt x="63" y="58"/>
                  </a:cubicBezTo>
                  <a:cubicBezTo>
                    <a:pt x="66" y="57"/>
                    <a:pt x="69" y="56"/>
                    <a:pt x="72" y="54"/>
                  </a:cubicBezTo>
                  <a:cubicBezTo>
                    <a:pt x="75" y="52"/>
                    <a:pt x="77" y="50"/>
                    <a:pt x="79" y="48"/>
                  </a:cubicBezTo>
                  <a:cubicBezTo>
                    <a:pt x="81" y="46"/>
                    <a:pt x="82" y="43"/>
                    <a:pt x="83" y="39"/>
                  </a:cubicBezTo>
                  <a:cubicBezTo>
                    <a:pt x="83" y="36"/>
                    <a:pt x="83" y="34"/>
                    <a:pt x="83" y="32"/>
                  </a:cubicBezTo>
                  <a:cubicBezTo>
                    <a:pt x="83" y="30"/>
                    <a:pt x="82" y="28"/>
                    <a:pt x="81" y="26"/>
                  </a:cubicBezTo>
                  <a:cubicBezTo>
                    <a:pt x="80" y="25"/>
                    <a:pt x="79" y="24"/>
                    <a:pt x="77" y="23"/>
                  </a:cubicBezTo>
                  <a:cubicBezTo>
                    <a:pt x="75" y="22"/>
                    <a:pt x="73" y="21"/>
                    <a:pt x="71" y="21"/>
                  </a:cubicBezTo>
                  <a:cubicBezTo>
                    <a:pt x="68" y="20"/>
                    <a:pt x="65" y="20"/>
                    <a:pt x="61" y="22"/>
                  </a:cubicBezTo>
                  <a:cubicBezTo>
                    <a:pt x="58" y="23"/>
                    <a:pt x="56" y="25"/>
                    <a:pt x="53" y="29"/>
                  </a:cubicBezTo>
                  <a:cubicBezTo>
                    <a:pt x="52" y="31"/>
                    <a:pt x="50" y="34"/>
                    <a:pt x="48" y="37"/>
                  </a:cubicBezTo>
                  <a:cubicBezTo>
                    <a:pt x="46" y="40"/>
                    <a:pt x="45" y="42"/>
                    <a:pt x="43" y="44"/>
                  </a:cubicBezTo>
                  <a:cubicBezTo>
                    <a:pt x="40" y="49"/>
                    <a:pt x="37" y="52"/>
                    <a:pt x="33" y="54"/>
                  </a:cubicBezTo>
                  <a:cubicBezTo>
                    <a:pt x="29" y="56"/>
                    <a:pt x="24" y="56"/>
                    <a:pt x="19" y="55"/>
                  </a:cubicBezTo>
                  <a:cubicBezTo>
                    <a:pt x="16" y="54"/>
                    <a:pt x="13" y="53"/>
                    <a:pt x="10" y="51"/>
                  </a:cubicBezTo>
                  <a:cubicBezTo>
                    <a:pt x="8" y="49"/>
                    <a:pt x="6" y="47"/>
                    <a:pt x="4" y="44"/>
                  </a:cubicBezTo>
                  <a:cubicBezTo>
                    <a:pt x="2" y="42"/>
                    <a:pt x="1" y="39"/>
                    <a:pt x="1" y="35"/>
                  </a:cubicBezTo>
                  <a:cubicBezTo>
                    <a:pt x="0" y="32"/>
                    <a:pt x="0" y="29"/>
                    <a:pt x="1" y="26"/>
                  </a:cubicBezTo>
                  <a:cubicBezTo>
                    <a:pt x="2" y="22"/>
                    <a:pt x="3" y="18"/>
                    <a:pt x="5" y="16"/>
                  </a:cubicBezTo>
                  <a:cubicBezTo>
                    <a:pt x="7" y="13"/>
                    <a:pt x="8" y="10"/>
                    <a:pt x="10" y="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1" y="10"/>
                    <a:pt x="28" y="11"/>
                    <a:pt x="25" y="11"/>
                  </a:cubicBezTo>
                  <a:cubicBezTo>
                    <a:pt x="22" y="12"/>
                    <a:pt x="19" y="12"/>
                    <a:pt x="16" y="14"/>
                  </a:cubicBezTo>
                  <a:cubicBezTo>
                    <a:pt x="14" y="15"/>
                    <a:pt x="12" y="17"/>
                    <a:pt x="10" y="19"/>
                  </a:cubicBezTo>
                  <a:cubicBezTo>
                    <a:pt x="8" y="21"/>
                    <a:pt x="7" y="24"/>
                    <a:pt x="6" y="27"/>
                  </a:cubicBezTo>
                  <a:cubicBezTo>
                    <a:pt x="5" y="31"/>
                    <a:pt x="6" y="34"/>
                    <a:pt x="8" y="37"/>
                  </a:cubicBezTo>
                  <a:cubicBezTo>
                    <a:pt x="10" y="40"/>
                    <a:pt x="12" y="42"/>
                    <a:pt x="16" y="43"/>
                  </a:cubicBezTo>
                  <a:cubicBezTo>
                    <a:pt x="19" y="44"/>
                    <a:pt x="22" y="43"/>
                    <a:pt x="25" y="42"/>
                  </a:cubicBezTo>
                  <a:cubicBezTo>
                    <a:pt x="28" y="41"/>
                    <a:pt x="30" y="39"/>
                    <a:pt x="32" y="36"/>
                  </a:cubicBezTo>
                  <a:cubicBezTo>
                    <a:pt x="34" y="34"/>
                    <a:pt x="36" y="31"/>
                    <a:pt x="37" y="28"/>
                  </a:cubicBezTo>
                  <a:cubicBezTo>
                    <a:pt x="39" y="26"/>
                    <a:pt x="40" y="23"/>
                    <a:pt x="42" y="21"/>
                  </a:cubicBezTo>
                  <a:cubicBezTo>
                    <a:pt x="44" y="19"/>
                    <a:pt x="45" y="17"/>
                    <a:pt x="47" y="15"/>
                  </a:cubicBezTo>
                  <a:cubicBezTo>
                    <a:pt x="49" y="13"/>
                    <a:pt x="50" y="12"/>
                    <a:pt x="5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/>
                <a:cs typeface="+mn-cs"/>
              </a:endParaRPr>
            </a:p>
          </p:txBody>
        </p:sp>
        <p:sp>
          <p:nvSpPr>
            <p:cNvPr id="80" name="í$ļiḑè"/>
            <p:cNvSpPr/>
            <p:nvPr/>
          </p:nvSpPr>
          <p:spPr bwMode="auto">
            <a:xfrm>
              <a:off x="4381104" y="3465513"/>
              <a:ext cx="141288" cy="69850"/>
            </a:xfrm>
            <a:custGeom>
              <a:avLst/>
              <a:gdLst>
                <a:gd name="T0" fmla="*/ 85 w 85"/>
                <a:gd name="T1" fmla="*/ 4 h 42"/>
                <a:gd name="T2" fmla="*/ 84 w 85"/>
                <a:gd name="T3" fmla="*/ 42 h 42"/>
                <a:gd name="T4" fmla="*/ 80 w 85"/>
                <a:gd name="T5" fmla="*/ 41 h 42"/>
                <a:gd name="T6" fmla="*/ 79 w 85"/>
                <a:gd name="T7" fmla="*/ 37 h 42"/>
                <a:gd name="T8" fmla="*/ 79 w 85"/>
                <a:gd name="T9" fmla="*/ 32 h 42"/>
                <a:gd name="T10" fmla="*/ 77 w 85"/>
                <a:gd name="T11" fmla="*/ 30 h 42"/>
                <a:gd name="T12" fmla="*/ 73 w 85"/>
                <a:gd name="T13" fmla="*/ 28 h 42"/>
                <a:gd name="T14" fmla="*/ 12 w 85"/>
                <a:gd name="T15" fmla="*/ 26 h 42"/>
                <a:gd name="T16" fmla="*/ 9 w 85"/>
                <a:gd name="T17" fmla="*/ 27 h 42"/>
                <a:gd name="T18" fmla="*/ 6 w 85"/>
                <a:gd name="T19" fmla="*/ 30 h 42"/>
                <a:gd name="T20" fmla="*/ 5 w 85"/>
                <a:gd name="T21" fmla="*/ 34 h 42"/>
                <a:gd name="T22" fmla="*/ 4 w 85"/>
                <a:gd name="T23" fmla="*/ 38 h 42"/>
                <a:gd name="T24" fmla="*/ 0 w 85"/>
                <a:gd name="T25" fmla="*/ 38 h 42"/>
                <a:gd name="T26" fmla="*/ 1 w 85"/>
                <a:gd name="T27" fmla="*/ 0 h 42"/>
                <a:gd name="T28" fmla="*/ 5 w 85"/>
                <a:gd name="T29" fmla="*/ 0 h 42"/>
                <a:gd name="T30" fmla="*/ 6 w 85"/>
                <a:gd name="T31" fmla="*/ 5 h 42"/>
                <a:gd name="T32" fmla="*/ 6 w 85"/>
                <a:gd name="T33" fmla="*/ 9 h 42"/>
                <a:gd name="T34" fmla="*/ 9 w 85"/>
                <a:gd name="T35" fmla="*/ 12 h 42"/>
                <a:gd name="T36" fmla="*/ 12 w 85"/>
                <a:gd name="T37" fmla="*/ 13 h 42"/>
                <a:gd name="T38" fmla="*/ 73 w 85"/>
                <a:gd name="T39" fmla="*/ 16 h 42"/>
                <a:gd name="T40" fmla="*/ 77 w 85"/>
                <a:gd name="T41" fmla="*/ 15 h 42"/>
                <a:gd name="T42" fmla="*/ 79 w 85"/>
                <a:gd name="T43" fmla="*/ 12 h 42"/>
                <a:gd name="T44" fmla="*/ 80 w 85"/>
                <a:gd name="T45" fmla="*/ 8 h 42"/>
                <a:gd name="T46" fmla="*/ 81 w 85"/>
                <a:gd name="T47" fmla="*/ 3 h 42"/>
                <a:gd name="T48" fmla="*/ 85 w 85"/>
                <a:gd name="T49" fmla="*/ 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5" h="42">
                  <a:moveTo>
                    <a:pt x="85" y="4"/>
                  </a:moveTo>
                  <a:cubicBezTo>
                    <a:pt x="84" y="42"/>
                    <a:pt x="84" y="42"/>
                    <a:pt x="84" y="4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40"/>
                    <a:pt x="79" y="39"/>
                    <a:pt x="79" y="37"/>
                  </a:cubicBezTo>
                  <a:cubicBezTo>
                    <a:pt x="79" y="35"/>
                    <a:pt x="79" y="33"/>
                    <a:pt x="79" y="32"/>
                  </a:cubicBezTo>
                  <a:cubicBezTo>
                    <a:pt x="78" y="31"/>
                    <a:pt x="78" y="30"/>
                    <a:pt x="77" y="30"/>
                  </a:cubicBezTo>
                  <a:cubicBezTo>
                    <a:pt x="76" y="29"/>
                    <a:pt x="75" y="29"/>
                    <a:pt x="73" y="28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1" y="26"/>
                    <a:pt x="10" y="26"/>
                    <a:pt x="9" y="27"/>
                  </a:cubicBezTo>
                  <a:cubicBezTo>
                    <a:pt x="8" y="27"/>
                    <a:pt x="7" y="28"/>
                    <a:pt x="6" y="30"/>
                  </a:cubicBezTo>
                  <a:cubicBezTo>
                    <a:pt x="6" y="31"/>
                    <a:pt x="5" y="32"/>
                    <a:pt x="5" y="34"/>
                  </a:cubicBezTo>
                  <a:cubicBezTo>
                    <a:pt x="4" y="36"/>
                    <a:pt x="4" y="37"/>
                    <a:pt x="4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3"/>
                    <a:pt x="6" y="5"/>
                  </a:cubicBezTo>
                  <a:cubicBezTo>
                    <a:pt x="6" y="7"/>
                    <a:pt x="6" y="8"/>
                    <a:pt x="6" y="9"/>
                  </a:cubicBezTo>
                  <a:cubicBezTo>
                    <a:pt x="7" y="11"/>
                    <a:pt x="7" y="12"/>
                    <a:pt x="9" y="12"/>
                  </a:cubicBezTo>
                  <a:cubicBezTo>
                    <a:pt x="10" y="13"/>
                    <a:pt x="11" y="13"/>
                    <a:pt x="12" y="13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4" y="16"/>
                    <a:pt x="75" y="16"/>
                    <a:pt x="77" y="15"/>
                  </a:cubicBezTo>
                  <a:cubicBezTo>
                    <a:pt x="78" y="15"/>
                    <a:pt x="78" y="14"/>
                    <a:pt x="79" y="12"/>
                  </a:cubicBezTo>
                  <a:cubicBezTo>
                    <a:pt x="79" y="11"/>
                    <a:pt x="80" y="10"/>
                    <a:pt x="80" y="8"/>
                  </a:cubicBezTo>
                  <a:cubicBezTo>
                    <a:pt x="81" y="6"/>
                    <a:pt x="81" y="5"/>
                    <a:pt x="81" y="3"/>
                  </a:cubicBezTo>
                  <a:lnTo>
                    <a:pt x="8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/>
                <a:cs typeface="+mn-cs"/>
              </a:endParaRPr>
            </a:p>
          </p:txBody>
        </p:sp>
        <p:sp>
          <p:nvSpPr>
            <p:cNvPr id="81" name="işḻîḓê"/>
            <p:cNvSpPr/>
            <p:nvPr/>
          </p:nvSpPr>
          <p:spPr bwMode="auto">
            <a:xfrm>
              <a:off x="4382692" y="3332163"/>
              <a:ext cx="142875" cy="123825"/>
            </a:xfrm>
            <a:custGeom>
              <a:avLst/>
              <a:gdLst>
                <a:gd name="T0" fmla="*/ 23 w 86"/>
                <a:gd name="T1" fmla="*/ 0 h 74"/>
                <a:gd name="T2" fmla="*/ 23 w 86"/>
                <a:gd name="T3" fmla="*/ 4 h 74"/>
                <a:gd name="T4" fmla="*/ 18 w 86"/>
                <a:gd name="T5" fmla="*/ 6 h 74"/>
                <a:gd name="T6" fmla="*/ 13 w 86"/>
                <a:gd name="T7" fmla="*/ 10 h 74"/>
                <a:gd name="T8" fmla="*/ 8 w 86"/>
                <a:gd name="T9" fmla="*/ 13 h 74"/>
                <a:gd name="T10" fmla="*/ 6 w 86"/>
                <a:gd name="T11" fmla="*/ 18 h 74"/>
                <a:gd name="T12" fmla="*/ 6 w 86"/>
                <a:gd name="T13" fmla="*/ 22 h 74"/>
                <a:gd name="T14" fmla="*/ 6 w 86"/>
                <a:gd name="T15" fmla="*/ 27 h 74"/>
                <a:gd name="T16" fmla="*/ 6 w 86"/>
                <a:gd name="T17" fmla="*/ 31 h 74"/>
                <a:gd name="T18" fmla="*/ 73 w 86"/>
                <a:gd name="T19" fmla="*/ 30 h 74"/>
                <a:gd name="T20" fmla="*/ 77 w 86"/>
                <a:gd name="T21" fmla="*/ 29 h 74"/>
                <a:gd name="T22" fmla="*/ 79 w 86"/>
                <a:gd name="T23" fmla="*/ 26 h 74"/>
                <a:gd name="T24" fmla="*/ 80 w 86"/>
                <a:gd name="T25" fmla="*/ 21 h 74"/>
                <a:gd name="T26" fmla="*/ 81 w 86"/>
                <a:gd name="T27" fmla="*/ 16 h 74"/>
                <a:gd name="T28" fmla="*/ 85 w 86"/>
                <a:gd name="T29" fmla="*/ 16 h 74"/>
                <a:gd name="T30" fmla="*/ 86 w 86"/>
                <a:gd name="T31" fmla="*/ 56 h 74"/>
                <a:gd name="T32" fmla="*/ 82 w 86"/>
                <a:gd name="T33" fmla="*/ 56 h 74"/>
                <a:gd name="T34" fmla="*/ 81 w 86"/>
                <a:gd name="T35" fmla="*/ 51 h 74"/>
                <a:gd name="T36" fmla="*/ 80 w 86"/>
                <a:gd name="T37" fmla="*/ 46 h 74"/>
                <a:gd name="T38" fmla="*/ 78 w 86"/>
                <a:gd name="T39" fmla="*/ 43 h 74"/>
                <a:gd name="T40" fmla="*/ 74 w 86"/>
                <a:gd name="T41" fmla="*/ 42 h 74"/>
                <a:gd name="T42" fmla="*/ 6 w 86"/>
                <a:gd name="T43" fmla="*/ 43 h 74"/>
                <a:gd name="T44" fmla="*/ 6 w 86"/>
                <a:gd name="T45" fmla="*/ 47 h 74"/>
                <a:gd name="T46" fmla="*/ 6 w 86"/>
                <a:gd name="T47" fmla="*/ 51 h 74"/>
                <a:gd name="T48" fmla="*/ 7 w 86"/>
                <a:gd name="T49" fmla="*/ 57 h 74"/>
                <a:gd name="T50" fmla="*/ 9 w 86"/>
                <a:gd name="T51" fmla="*/ 61 h 74"/>
                <a:gd name="T52" fmla="*/ 14 w 86"/>
                <a:gd name="T53" fmla="*/ 65 h 74"/>
                <a:gd name="T54" fmla="*/ 20 w 86"/>
                <a:gd name="T55" fmla="*/ 68 h 74"/>
                <a:gd name="T56" fmla="*/ 25 w 86"/>
                <a:gd name="T57" fmla="*/ 69 h 74"/>
                <a:gd name="T58" fmla="*/ 25 w 86"/>
                <a:gd name="T59" fmla="*/ 74 h 74"/>
                <a:gd name="T60" fmla="*/ 2 w 86"/>
                <a:gd name="T61" fmla="*/ 74 h 74"/>
                <a:gd name="T62" fmla="*/ 0 w 86"/>
                <a:gd name="T63" fmla="*/ 1 h 74"/>
                <a:gd name="T64" fmla="*/ 23 w 86"/>
                <a:gd name="T6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" h="74">
                  <a:moveTo>
                    <a:pt x="23" y="0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2" y="5"/>
                    <a:pt x="20" y="5"/>
                    <a:pt x="18" y="6"/>
                  </a:cubicBezTo>
                  <a:cubicBezTo>
                    <a:pt x="16" y="7"/>
                    <a:pt x="15" y="8"/>
                    <a:pt x="13" y="10"/>
                  </a:cubicBezTo>
                  <a:cubicBezTo>
                    <a:pt x="11" y="11"/>
                    <a:pt x="10" y="12"/>
                    <a:pt x="8" y="13"/>
                  </a:cubicBezTo>
                  <a:cubicBezTo>
                    <a:pt x="7" y="15"/>
                    <a:pt x="6" y="16"/>
                    <a:pt x="6" y="18"/>
                  </a:cubicBezTo>
                  <a:cubicBezTo>
                    <a:pt x="6" y="19"/>
                    <a:pt x="6" y="20"/>
                    <a:pt x="6" y="22"/>
                  </a:cubicBezTo>
                  <a:cubicBezTo>
                    <a:pt x="6" y="24"/>
                    <a:pt x="6" y="26"/>
                    <a:pt x="6" y="27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74" y="30"/>
                    <a:pt x="76" y="29"/>
                    <a:pt x="77" y="29"/>
                  </a:cubicBezTo>
                  <a:cubicBezTo>
                    <a:pt x="78" y="28"/>
                    <a:pt x="78" y="27"/>
                    <a:pt x="79" y="26"/>
                  </a:cubicBezTo>
                  <a:cubicBezTo>
                    <a:pt x="79" y="25"/>
                    <a:pt x="80" y="23"/>
                    <a:pt x="80" y="21"/>
                  </a:cubicBezTo>
                  <a:cubicBezTo>
                    <a:pt x="81" y="19"/>
                    <a:pt x="81" y="17"/>
                    <a:pt x="81" y="16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1" y="55"/>
                    <a:pt x="81" y="53"/>
                    <a:pt x="81" y="51"/>
                  </a:cubicBezTo>
                  <a:cubicBezTo>
                    <a:pt x="81" y="48"/>
                    <a:pt x="80" y="47"/>
                    <a:pt x="80" y="46"/>
                  </a:cubicBezTo>
                  <a:cubicBezTo>
                    <a:pt x="79" y="45"/>
                    <a:pt x="79" y="44"/>
                    <a:pt x="78" y="43"/>
                  </a:cubicBezTo>
                  <a:cubicBezTo>
                    <a:pt x="77" y="42"/>
                    <a:pt x="75" y="42"/>
                    <a:pt x="74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8"/>
                    <a:pt x="6" y="50"/>
                    <a:pt x="6" y="51"/>
                  </a:cubicBezTo>
                  <a:cubicBezTo>
                    <a:pt x="6" y="53"/>
                    <a:pt x="6" y="55"/>
                    <a:pt x="7" y="57"/>
                  </a:cubicBezTo>
                  <a:cubicBezTo>
                    <a:pt x="7" y="58"/>
                    <a:pt x="8" y="59"/>
                    <a:pt x="9" y="61"/>
                  </a:cubicBezTo>
                  <a:cubicBezTo>
                    <a:pt x="11" y="62"/>
                    <a:pt x="12" y="63"/>
                    <a:pt x="14" y="65"/>
                  </a:cubicBezTo>
                  <a:cubicBezTo>
                    <a:pt x="16" y="66"/>
                    <a:pt x="18" y="67"/>
                    <a:pt x="20" y="68"/>
                  </a:cubicBezTo>
                  <a:cubicBezTo>
                    <a:pt x="22" y="68"/>
                    <a:pt x="23" y="69"/>
                    <a:pt x="25" y="69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/>
                <a:cs typeface="+mn-cs"/>
              </a:endParaRPr>
            </a:p>
          </p:txBody>
        </p:sp>
        <p:sp>
          <p:nvSpPr>
            <p:cNvPr id="82" name="íṡḻíḑe"/>
            <p:cNvSpPr/>
            <p:nvPr/>
          </p:nvSpPr>
          <p:spPr bwMode="auto">
            <a:xfrm>
              <a:off x="4344592" y="3192463"/>
              <a:ext cx="160338" cy="133350"/>
            </a:xfrm>
            <a:custGeom>
              <a:avLst/>
              <a:gdLst>
                <a:gd name="T0" fmla="*/ 4 w 96"/>
                <a:gd name="T1" fmla="*/ 0 h 80"/>
                <a:gd name="T2" fmla="*/ 5 w 96"/>
                <a:gd name="T3" fmla="*/ 3 h 80"/>
                <a:gd name="T4" fmla="*/ 8 w 96"/>
                <a:gd name="T5" fmla="*/ 6 h 80"/>
                <a:gd name="T6" fmla="*/ 10 w 96"/>
                <a:gd name="T7" fmla="*/ 8 h 80"/>
                <a:gd name="T8" fmla="*/ 15 w 96"/>
                <a:gd name="T9" fmla="*/ 11 h 80"/>
                <a:gd name="T10" fmla="*/ 30 w 96"/>
                <a:gd name="T11" fmla="*/ 16 h 80"/>
                <a:gd name="T12" fmla="*/ 49 w 96"/>
                <a:gd name="T13" fmla="*/ 22 h 80"/>
                <a:gd name="T14" fmla="*/ 55 w 96"/>
                <a:gd name="T15" fmla="*/ 23 h 80"/>
                <a:gd name="T16" fmla="*/ 62 w 96"/>
                <a:gd name="T17" fmla="*/ 22 h 80"/>
                <a:gd name="T18" fmla="*/ 78 w 96"/>
                <a:gd name="T19" fmla="*/ 19 h 80"/>
                <a:gd name="T20" fmla="*/ 81 w 96"/>
                <a:gd name="T21" fmla="*/ 17 h 80"/>
                <a:gd name="T22" fmla="*/ 83 w 96"/>
                <a:gd name="T23" fmla="*/ 13 h 80"/>
                <a:gd name="T24" fmla="*/ 83 w 96"/>
                <a:gd name="T25" fmla="*/ 9 h 80"/>
                <a:gd name="T26" fmla="*/ 83 w 96"/>
                <a:gd name="T27" fmla="*/ 4 h 80"/>
                <a:gd name="T28" fmla="*/ 87 w 96"/>
                <a:gd name="T29" fmla="*/ 3 h 80"/>
                <a:gd name="T30" fmla="*/ 96 w 96"/>
                <a:gd name="T31" fmla="*/ 41 h 80"/>
                <a:gd name="T32" fmla="*/ 92 w 96"/>
                <a:gd name="T33" fmla="*/ 42 h 80"/>
                <a:gd name="T34" fmla="*/ 90 w 96"/>
                <a:gd name="T35" fmla="*/ 37 h 80"/>
                <a:gd name="T36" fmla="*/ 88 w 96"/>
                <a:gd name="T37" fmla="*/ 33 h 80"/>
                <a:gd name="T38" fmla="*/ 85 w 96"/>
                <a:gd name="T39" fmla="*/ 31 h 80"/>
                <a:gd name="T40" fmla="*/ 81 w 96"/>
                <a:gd name="T41" fmla="*/ 31 h 80"/>
                <a:gd name="T42" fmla="*/ 61 w 96"/>
                <a:gd name="T43" fmla="*/ 35 h 80"/>
                <a:gd name="T44" fmla="*/ 58 w 96"/>
                <a:gd name="T45" fmla="*/ 37 h 80"/>
                <a:gd name="T46" fmla="*/ 53 w 96"/>
                <a:gd name="T47" fmla="*/ 41 h 80"/>
                <a:gd name="T48" fmla="*/ 41 w 96"/>
                <a:gd name="T49" fmla="*/ 52 h 80"/>
                <a:gd name="T50" fmla="*/ 29 w 96"/>
                <a:gd name="T51" fmla="*/ 63 h 80"/>
                <a:gd name="T52" fmla="*/ 25 w 96"/>
                <a:gd name="T53" fmla="*/ 67 h 80"/>
                <a:gd name="T54" fmla="*/ 23 w 96"/>
                <a:gd name="T55" fmla="*/ 71 h 80"/>
                <a:gd name="T56" fmla="*/ 22 w 96"/>
                <a:gd name="T57" fmla="*/ 75 h 80"/>
                <a:gd name="T58" fmla="*/ 22 w 96"/>
                <a:gd name="T59" fmla="*/ 79 h 80"/>
                <a:gd name="T60" fmla="*/ 18 w 96"/>
                <a:gd name="T61" fmla="*/ 80 h 80"/>
                <a:gd name="T62" fmla="*/ 10 w 96"/>
                <a:gd name="T63" fmla="*/ 45 h 80"/>
                <a:gd name="T64" fmla="*/ 14 w 96"/>
                <a:gd name="T65" fmla="*/ 44 h 80"/>
                <a:gd name="T66" fmla="*/ 17 w 96"/>
                <a:gd name="T67" fmla="*/ 52 h 80"/>
                <a:gd name="T68" fmla="*/ 19 w 96"/>
                <a:gd name="T69" fmla="*/ 54 h 80"/>
                <a:gd name="T70" fmla="*/ 20 w 96"/>
                <a:gd name="T71" fmla="*/ 53 h 80"/>
                <a:gd name="T72" fmla="*/ 22 w 96"/>
                <a:gd name="T73" fmla="*/ 52 h 80"/>
                <a:gd name="T74" fmla="*/ 25 w 96"/>
                <a:gd name="T75" fmla="*/ 49 h 80"/>
                <a:gd name="T76" fmla="*/ 29 w 96"/>
                <a:gd name="T77" fmla="*/ 46 h 80"/>
                <a:gd name="T78" fmla="*/ 38 w 96"/>
                <a:gd name="T79" fmla="*/ 38 h 80"/>
                <a:gd name="T80" fmla="*/ 49 w 96"/>
                <a:gd name="T81" fmla="*/ 28 h 80"/>
                <a:gd name="T82" fmla="*/ 23 w 96"/>
                <a:gd name="T83" fmla="*/ 19 h 80"/>
                <a:gd name="T84" fmla="*/ 12 w 96"/>
                <a:gd name="T85" fmla="*/ 17 h 80"/>
                <a:gd name="T86" fmla="*/ 10 w 96"/>
                <a:gd name="T87" fmla="*/ 18 h 80"/>
                <a:gd name="T88" fmla="*/ 10 w 96"/>
                <a:gd name="T89" fmla="*/ 21 h 80"/>
                <a:gd name="T90" fmla="*/ 10 w 96"/>
                <a:gd name="T91" fmla="*/ 25 h 80"/>
                <a:gd name="T92" fmla="*/ 11 w 96"/>
                <a:gd name="T93" fmla="*/ 29 h 80"/>
                <a:gd name="T94" fmla="*/ 6 w 96"/>
                <a:gd name="T95" fmla="*/ 30 h 80"/>
                <a:gd name="T96" fmla="*/ 0 w 96"/>
                <a:gd name="T97" fmla="*/ 1 h 80"/>
                <a:gd name="T98" fmla="*/ 4 w 96"/>
                <a:gd name="T9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" h="80">
                  <a:moveTo>
                    <a:pt x="4" y="0"/>
                  </a:moveTo>
                  <a:cubicBezTo>
                    <a:pt x="4" y="1"/>
                    <a:pt x="5" y="2"/>
                    <a:pt x="5" y="3"/>
                  </a:cubicBezTo>
                  <a:cubicBezTo>
                    <a:pt x="6" y="4"/>
                    <a:pt x="7" y="5"/>
                    <a:pt x="8" y="6"/>
                  </a:cubicBezTo>
                  <a:cubicBezTo>
                    <a:pt x="9" y="7"/>
                    <a:pt x="10" y="8"/>
                    <a:pt x="10" y="8"/>
                  </a:cubicBezTo>
                  <a:cubicBezTo>
                    <a:pt x="11" y="9"/>
                    <a:pt x="13" y="10"/>
                    <a:pt x="15" y="11"/>
                  </a:cubicBezTo>
                  <a:cubicBezTo>
                    <a:pt x="20" y="13"/>
                    <a:pt x="25" y="14"/>
                    <a:pt x="30" y="16"/>
                  </a:cubicBezTo>
                  <a:cubicBezTo>
                    <a:pt x="35" y="17"/>
                    <a:pt x="41" y="19"/>
                    <a:pt x="49" y="22"/>
                  </a:cubicBezTo>
                  <a:cubicBezTo>
                    <a:pt x="52" y="22"/>
                    <a:pt x="54" y="23"/>
                    <a:pt x="55" y="23"/>
                  </a:cubicBezTo>
                  <a:cubicBezTo>
                    <a:pt x="57" y="23"/>
                    <a:pt x="59" y="23"/>
                    <a:pt x="62" y="22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8"/>
                    <a:pt x="80" y="18"/>
                    <a:pt x="81" y="17"/>
                  </a:cubicBezTo>
                  <a:cubicBezTo>
                    <a:pt x="82" y="16"/>
                    <a:pt x="83" y="15"/>
                    <a:pt x="83" y="13"/>
                  </a:cubicBezTo>
                  <a:cubicBezTo>
                    <a:pt x="83" y="13"/>
                    <a:pt x="83" y="11"/>
                    <a:pt x="83" y="9"/>
                  </a:cubicBezTo>
                  <a:cubicBezTo>
                    <a:pt x="83" y="7"/>
                    <a:pt x="83" y="5"/>
                    <a:pt x="83" y="4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1" y="41"/>
                    <a:pt x="91" y="39"/>
                    <a:pt x="90" y="37"/>
                  </a:cubicBezTo>
                  <a:cubicBezTo>
                    <a:pt x="89" y="35"/>
                    <a:pt x="89" y="34"/>
                    <a:pt x="88" y="33"/>
                  </a:cubicBezTo>
                  <a:cubicBezTo>
                    <a:pt x="87" y="32"/>
                    <a:pt x="86" y="31"/>
                    <a:pt x="85" y="31"/>
                  </a:cubicBezTo>
                  <a:cubicBezTo>
                    <a:pt x="84" y="30"/>
                    <a:pt x="83" y="30"/>
                    <a:pt x="81" y="31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1" y="36"/>
                    <a:pt x="60" y="36"/>
                    <a:pt x="58" y="37"/>
                  </a:cubicBezTo>
                  <a:cubicBezTo>
                    <a:pt x="57" y="38"/>
                    <a:pt x="55" y="40"/>
                    <a:pt x="53" y="41"/>
                  </a:cubicBezTo>
                  <a:cubicBezTo>
                    <a:pt x="49" y="45"/>
                    <a:pt x="45" y="48"/>
                    <a:pt x="41" y="52"/>
                  </a:cubicBezTo>
                  <a:cubicBezTo>
                    <a:pt x="36" y="56"/>
                    <a:pt x="32" y="60"/>
                    <a:pt x="29" y="63"/>
                  </a:cubicBezTo>
                  <a:cubicBezTo>
                    <a:pt x="27" y="65"/>
                    <a:pt x="26" y="66"/>
                    <a:pt x="25" y="67"/>
                  </a:cubicBezTo>
                  <a:cubicBezTo>
                    <a:pt x="24" y="69"/>
                    <a:pt x="23" y="70"/>
                    <a:pt x="23" y="71"/>
                  </a:cubicBezTo>
                  <a:cubicBezTo>
                    <a:pt x="22" y="72"/>
                    <a:pt x="22" y="74"/>
                    <a:pt x="22" y="75"/>
                  </a:cubicBezTo>
                  <a:cubicBezTo>
                    <a:pt x="22" y="76"/>
                    <a:pt x="22" y="78"/>
                    <a:pt x="22" y="79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5" y="48"/>
                    <a:pt x="16" y="50"/>
                    <a:pt x="17" y="52"/>
                  </a:cubicBezTo>
                  <a:cubicBezTo>
                    <a:pt x="18" y="53"/>
                    <a:pt x="18" y="54"/>
                    <a:pt x="19" y="54"/>
                  </a:cubicBezTo>
                  <a:cubicBezTo>
                    <a:pt x="20" y="54"/>
                    <a:pt x="20" y="54"/>
                    <a:pt x="20" y="53"/>
                  </a:cubicBezTo>
                  <a:cubicBezTo>
                    <a:pt x="21" y="53"/>
                    <a:pt x="22" y="52"/>
                    <a:pt x="22" y="52"/>
                  </a:cubicBezTo>
                  <a:cubicBezTo>
                    <a:pt x="23" y="51"/>
                    <a:pt x="24" y="50"/>
                    <a:pt x="25" y="49"/>
                  </a:cubicBezTo>
                  <a:cubicBezTo>
                    <a:pt x="27" y="48"/>
                    <a:pt x="28" y="47"/>
                    <a:pt x="29" y="46"/>
                  </a:cubicBezTo>
                  <a:cubicBezTo>
                    <a:pt x="32" y="44"/>
                    <a:pt x="35" y="41"/>
                    <a:pt x="38" y="38"/>
                  </a:cubicBezTo>
                  <a:cubicBezTo>
                    <a:pt x="41" y="36"/>
                    <a:pt x="45" y="32"/>
                    <a:pt x="49" y="28"/>
                  </a:cubicBezTo>
                  <a:cubicBezTo>
                    <a:pt x="38" y="24"/>
                    <a:pt x="29" y="21"/>
                    <a:pt x="23" y="19"/>
                  </a:cubicBezTo>
                  <a:cubicBezTo>
                    <a:pt x="17" y="17"/>
                    <a:pt x="13" y="16"/>
                    <a:pt x="12" y="17"/>
                  </a:cubicBezTo>
                  <a:cubicBezTo>
                    <a:pt x="11" y="17"/>
                    <a:pt x="11" y="17"/>
                    <a:pt x="10" y="18"/>
                  </a:cubicBezTo>
                  <a:cubicBezTo>
                    <a:pt x="10" y="19"/>
                    <a:pt x="10" y="20"/>
                    <a:pt x="10" y="21"/>
                  </a:cubicBezTo>
                  <a:cubicBezTo>
                    <a:pt x="10" y="22"/>
                    <a:pt x="10" y="24"/>
                    <a:pt x="10" y="25"/>
                  </a:cubicBezTo>
                  <a:cubicBezTo>
                    <a:pt x="10" y="26"/>
                    <a:pt x="10" y="27"/>
                    <a:pt x="11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/>
                <a:cs typeface="+mn-cs"/>
              </a:endParaRPr>
            </a:p>
          </p:txBody>
        </p:sp>
        <p:sp>
          <p:nvSpPr>
            <p:cNvPr id="83" name="iṣľíďè"/>
            <p:cNvSpPr/>
            <p:nvPr/>
          </p:nvSpPr>
          <p:spPr bwMode="auto">
            <a:xfrm>
              <a:off x="4090592" y="2903538"/>
              <a:ext cx="250825" cy="234950"/>
            </a:xfrm>
            <a:custGeom>
              <a:avLst/>
              <a:gdLst>
                <a:gd name="T0" fmla="*/ 33 w 151"/>
                <a:gd name="T1" fmla="*/ 116 h 140"/>
                <a:gd name="T2" fmla="*/ 33 w 151"/>
                <a:gd name="T3" fmla="*/ 97 h 140"/>
                <a:gd name="T4" fmla="*/ 20 w 151"/>
                <a:gd name="T5" fmla="*/ 72 h 140"/>
                <a:gd name="T6" fmla="*/ 50 w 151"/>
                <a:gd name="T7" fmla="*/ 90 h 140"/>
                <a:gd name="T8" fmla="*/ 70 w 151"/>
                <a:gd name="T9" fmla="*/ 81 h 140"/>
                <a:gd name="T10" fmla="*/ 37 w 151"/>
                <a:gd name="T11" fmla="*/ 67 h 140"/>
                <a:gd name="T12" fmla="*/ 71 w 151"/>
                <a:gd name="T13" fmla="*/ 69 h 140"/>
                <a:gd name="T14" fmla="*/ 103 w 151"/>
                <a:gd name="T15" fmla="*/ 82 h 140"/>
                <a:gd name="T16" fmla="*/ 66 w 151"/>
                <a:gd name="T17" fmla="*/ 62 h 140"/>
                <a:gd name="T18" fmla="*/ 30 w 151"/>
                <a:gd name="T19" fmla="*/ 55 h 140"/>
                <a:gd name="T20" fmla="*/ 5 w 151"/>
                <a:gd name="T21" fmla="*/ 52 h 140"/>
                <a:gd name="T22" fmla="*/ 35 w 151"/>
                <a:gd name="T23" fmla="*/ 39 h 140"/>
                <a:gd name="T24" fmla="*/ 60 w 151"/>
                <a:gd name="T25" fmla="*/ 18 h 140"/>
                <a:gd name="T26" fmla="*/ 75 w 151"/>
                <a:gd name="T27" fmla="*/ 7 h 140"/>
                <a:gd name="T28" fmla="*/ 56 w 151"/>
                <a:gd name="T29" fmla="*/ 43 h 140"/>
                <a:gd name="T30" fmla="*/ 91 w 151"/>
                <a:gd name="T31" fmla="*/ 3 h 140"/>
                <a:gd name="T32" fmla="*/ 103 w 151"/>
                <a:gd name="T33" fmla="*/ 10 h 140"/>
                <a:gd name="T34" fmla="*/ 119 w 151"/>
                <a:gd name="T35" fmla="*/ 21 h 140"/>
                <a:gd name="T36" fmla="*/ 131 w 151"/>
                <a:gd name="T37" fmla="*/ 33 h 140"/>
                <a:gd name="T38" fmla="*/ 120 w 151"/>
                <a:gd name="T39" fmla="*/ 43 h 140"/>
                <a:gd name="T40" fmla="*/ 127 w 151"/>
                <a:gd name="T41" fmla="*/ 51 h 140"/>
                <a:gd name="T42" fmla="*/ 146 w 151"/>
                <a:gd name="T43" fmla="*/ 57 h 140"/>
                <a:gd name="T44" fmla="*/ 116 w 151"/>
                <a:gd name="T45" fmla="*/ 79 h 140"/>
                <a:gd name="T46" fmla="*/ 111 w 151"/>
                <a:gd name="T47" fmla="*/ 102 h 140"/>
                <a:gd name="T48" fmla="*/ 82 w 151"/>
                <a:gd name="T49" fmla="*/ 96 h 140"/>
                <a:gd name="T50" fmla="*/ 95 w 151"/>
                <a:gd name="T51" fmla="*/ 115 h 140"/>
                <a:gd name="T52" fmla="*/ 65 w 151"/>
                <a:gd name="T53" fmla="*/ 114 h 140"/>
                <a:gd name="T54" fmla="*/ 20 w 151"/>
                <a:gd name="T55" fmla="*/ 135 h 140"/>
                <a:gd name="T56" fmla="*/ 13 w 151"/>
                <a:gd name="T57" fmla="*/ 108 h 140"/>
                <a:gd name="T58" fmla="*/ 100 w 151"/>
                <a:gd name="T59" fmla="*/ 20 h 140"/>
                <a:gd name="T60" fmla="*/ 89 w 151"/>
                <a:gd name="T61" fmla="*/ 29 h 140"/>
                <a:gd name="T62" fmla="*/ 100 w 151"/>
                <a:gd name="T63" fmla="*/ 27 h 140"/>
                <a:gd name="T64" fmla="*/ 112 w 151"/>
                <a:gd name="T65" fmla="*/ 50 h 140"/>
                <a:gd name="T66" fmla="*/ 116 w 151"/>
                <a:gd name="T67" fmla="*/ 58 h 140"/>
                <a:gd name="T68" fmla="*/ 112 w 151"/>
                <a:gd name="T69" fmla="*/ 50 h 140"/>
                <a:gd name="T70" fmla="*/ 100 w 151"/>
                <a:gd name="T71" fmla="*/ 41 h 140"/>
                <a:gd name="T72" fmla="*/ 88 w 151"/>
                <a:gd name="T73" fmla="*/ 60 h 140"/>
                <a:gd name="T74" fmla="*/ 91 w 151"/>
                <a:gd name="T75" fmla="*/ 60 h 140"/>
                <a:gd name="T76" fmla="*/ 99 w 151"/>
                <a:gd name="T77" fmla="*/ 63 h 140"/>
                <a:gd name="T78" fmla="*/ 103 w 151"/>
                <a:gd name="T79" fmla="*/ 64 h 140"/>
                <a:gd name="T80" fmla="*/ 85 w 151"/>
                <a:gd name="T81" fmla="*/ 42 h 140"/>
                <a:gd name="T82" fmla="*/ 79 w 151"/>
                <a:gd name="T83" fmla="*/ 5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1" h="140">
                  <a:moveTo>
                    <a:pt x="17" y="106"/>
                  </a:moveTo>
                  <a:cubicBezTo>
                    <a:pt x="22" y="110"/>
                    <a:pt x="32" y="116"/>
                    <a:pt x="33" y="116"/>
                  </a:cubicBezTo>
                  <a:cubicBezTo>
                    <a:pt x="36" y="116"/>
                    <a:pt x="41" y="117"/>
                    <a:pt x="46" y="105"/>
                  </a:cubicBezTo>
                  <a:cubicBezTo>
                    <a:pt x="46" y="105"/>
                    <a:pt x="42" y="100"/>
                    <a:pt x="33" y="97"/>
                  </a:cubicBezTo>
                  <a:cubicBezTo>
                    <a:pt x="26" y="95"/>
                    <a:pt x="15" y="92"/>
                    <a:pt x="14" y="78"/>
                  </a:cubicBezTo>
                  <a:cubicBezTo>
                    <a:pt x="13" y="73"/>
                    <a:pt x="14" y="71"/>
                    <a:pt x="20" y="72"/>
                  </a:cubicBezTo>
                  <a:cubicBezTo>
                    <a:pt x="21" y="72"/>
                    <a:pt x="23" y="73"/>
                    <a:pt x="25" y="74"/>
                  </a:cubicBezTo>
                  <a:cubicBezTo>
                    <a:pt x="32" y="78"/>
                    <a:pt x="48" y="93"/>
                    <a:pt x="50" y="90"/>
                  </a:cubicBezTo>
                  <a:cubicBezTo>
                    <a:pt x="52" y="86"/>
                    <a:pt x="51" y="84"/>
                    <a:pt x="54" y="83"/>
                  </a:cubicBezTo>
                  <a:cubicBezTo>
                    <a:pt x="57" y="82"/>
                    <a:pt x="74" y="85"/>
                    <a:pt x="70" y="81"/>
                  </a:cubicBezTo>
                  <a:cubicBezTo>
                    <a:pt x="67" y="78"/>
                    <a:pt x="57" y="75"/>
                    <a:pt x="50" y="75"/>
                  </a:cubicBezTo>
                  <a:cubicBezTo>
                    <a:pt x="45" y="75"/>
                    <a:pt x="39" y="73"/>
                    <a:pt x="37" y="67"/>
                  </a:cubicBezTo>
                  <a:cubicBezTo>
                    <a:pt x="35" y="59"/>
                    <a:pt x="39" y="60"/>
                    <a:pt x="46" y="61"/>
                  </a:cubicBezTo>
                  <a:cubicBezTo>
                    <a:pt x="51" y="62"/>
                    <a:pt x="59" y="64"/>
                    <a:pt x="71" y="69"/>
                  </a:cubicBezTo>
                  <a:cubicBezTo>
                    <a:pt x="97" y="81"/>
                    <a:pt x="105" y="91"/>
                    <a:pt x="106" y="87"/>
                  </a:cubicBezTo>
                  <a:cubicBezTo>
                    <a:pt x="106" y="86"/>
                    <a:pt x="105" y="84"/>
                    <a:pt x="103" y="82"/>
                  </a:cubicBezTo>
                  <a:cubicBezTo>
                    <a:pt x="98" y="78"/>
                    <a:pt x="88" y="73"/>
                    <a:pt x="83" y="69"/>
                  </a:cubicBezTo>
                  <a:cubicBezTo>
                    <a:pt x="75" y="65"/>
                    <a:pt x="73" y="63"/>
                    <a:pt x="66" y="62"/>
                  </a:cubicBezTo>
                  <a:cubicBezTo>
                    <a:pt x="60" y="62"/>
                    <a:pt x="63" y="62"/>
                    <a:pt x="57" y="59"/>
                  </a:cubicBezTo>
                  <a:cubicBezTo>
                    <a:pt x="51" y="54"/>
                    <a:pt x="37" y="48"/>
                    <a:pt x="30" y="55"/>
                  </a:cubicBezTo>
                  <a:cubicBezTo>
                    <a:pt x="19" y="64"/>
                    <a:pt x="6" y="71"/>
                    <a:pt x="3" y="64"/>
                  </a:cubicBezTo>
                  <a:cubicBezTo>
                    <a:pt x="1" y="57"/>
                    <a:pt x="0" y="56"/>
                    <a:pt x="5" y="52"/>
                  </a:cubicBezTo>
                  <a:cubicBezTo>
                    <a:pt x="10" y="49"/>
                    <a:pt x="20" y="35"/>
                    <a:pt x="21" y="34"/>
                  </a:cubicBezTo>
                  <a:cubicBezTo>
                    <a:pt x="32" y="29"/>
                    <a:pt x="33" y="35"/>
                    <a:pt x="35" y="39"/>
                  </a:cubicBezTo>
                  <a:cubicBezTo>
                    <a:pt x="36" y="41"/>
                    <a:pt x="40" y="41"/>
                    <a:pt x="43" y="41"/>
                  </a:cubicBezTo>
                  <a:cubicBezTo>
                    <a:pt x="49" y="33"/>
                    <a:pt x="57" y="22"/>
                    <a:pt x="60" y="18"/>
                  </a:cubicBezTo>
                  <a:cubicBezTo>
                    <a:pt x="62" y="14"/>
                    <a:pt x="63" y="7"/>
                    <a:pt x="68" y="4"/>
                  </a:cubicBezTo>
                  <a:cubicBezTo>
                    <a:pt x="73" y="0"/>
                    <a:pt x="74" y="2"/>
                    <a:pt x="75" y="7"/>
                  </a:cubicBezTo>
                  <a:cubicBezTo>
                    <a:pt x="75" y="11"/>
                    <a:pt x="75" y="17"/>
                    <a:pt x="73" y="20"/>
                  </a:cubicBezTo>
                  <a:cubicBezTo>
                    <a:pt x="70" y="25"/>
                    <a:pt x="55" y="41"/>
                    <a:pt x="56" y="43"/>
                  </a:cubicBezTo>
                  <a:cubicBezTo>
                    <a:pt x="56" y="46"/>
                    <a:pt x="58" y="48"/>
                    <a:pt x="61" y="44"/>
                  </a:cubicBezTo>
                  <a:cubicBezTo>
                    <a:pt x="65" y="40"/>
                    <a:pt x="89" y="5"/>
                    <a:pt x="91" y="3"/>
                  </a:cubicBezTo>
                  <a:cubicBezTo>
                    <a:pt x="93" y="2"/>
                    <a:pt x="96" y="4"/>
                    <a:pt x="98" y="7"/>
                  </a:cubicBezTo>
                  <a:cubicBezTo>
                    <a:pt x="100" y="9"/>
                    <a:pt x="100" y="11"/>
                    <a:pt x="103" y="10"/>
                  </a:cubicBezTo>
                  <a:cubicBezTo>
                    <a:pt x="105" y="9"/>
                    <a:pt x="111" y="11"/>
                    <a:pt x="111" y="13"/>
                  </a:cubicBezTo>
                  <a:cubicBezTo>
                    <a:pt x="111" y="16"/>
                    <a:pt x="114" y="25"/>
                    <a:pt x="119" y="21"/>
                  </a:cubicBezTo>
                  <a:cubicBezTo>
                    <a:pt x="124" y="17"/>
                    <a:pt x="127" y="11"/>
                    <a:pt x="132" y="14"/>
                  </a:cubicBezTo>
                  <a:cubicBezTo>
                    <a:pt x="136" y="16"/>
                    <a:pt x="138" y="31"/>
                    <a:pt x="131" y="33"/>
                  </a:cubicBezTo>
                  <a:cubicBezTo>
                    <a:pt x="123" y="34"/>
                    <a:pt x="119" y="36"/>
                    <a:pt x="119" y="36"/>
                  </a:cubicBezTo>
                  <a:cubicBezTo>
                    <a:pt x="119" y="36"/>
                    <a:pt x="122" y="43"/>
                    <a:pt x="120" y="43"/>
                  </a:cubicBezTo>
                  <a:cubicBezTo>
                    <a:pt x="118" y="44"/>
                    <a:pt x="118" y="49"/>
                    <a:pt x="121" y="51"/>
                  </a:cubicBezTo>
                  <a:cubicBezTo>
                    <a:pt x="124" y="53"/>
                    <a:pt x="130" y="60"/>
                    <a:pt x="127" y="51"/>
                  </a:cubicBezTo>
                  <a:cubicBezTo>
                    <a:pt x="124" y="42"/>
                    <a:pt x="120" y="37"/>
                    <a:pt x="124" y="38"/>
                  </a:cubicBezTo>
                  <a:cubicBezTo>
                    <a:pt x="132" y="38"/>
                    <a:pt x="151" y="46"/>
                    <a:pt x="146" y="57"/>
                  </a:cubicBezTo>
                  <a:cubicBezTo>
                    <a:pt x="144" y="60"/>
                    <a:pt x="141" y="64"/>
                    <a:pt x="133" y="67"/>
                  </a:cubicBezTo>
                  <a:cubicBezTo>
                    <a:pt x="117" y="75"/>
                    <a:pt x="111" y="78"/>
                    <a:pt x="116" y="79"/>
                  </a:cubicBezTo>
                  <a:cubicBezTo>
                    <a:pt x="121" y="79"/>
                    <a:pt x="131" y="86"/>
                    <a:pt x="130" y="102"/>
                  </a:cubicBezTo>
                  <a:cubicBezTo>
                    <a:pt x="130" y="102"/>
                    <a:pt x="127" y="115"/>
                    <a:pt x="111" y="102"/>
                  </a:cubicBezTo>
                  <a:cubicBezTo>
                    <a:pt x="111" y="102"/>
                    <a:pt x="98" y="91"/>
                    <a:pt x="92" y="96"/>
                  </a:cubicBezTo>
                  <a:cubicBezTo>
                    <a:pt x="92" y="96"/>
                    <a:pt x="87" y="97"/>
                    <a:pt x="82" y="96"/>
                  </a:cubicBezTo>
                  <a:cubicBezTo>
                    <a:pt x="77" y="95"/>
                    <a:pt x="64" y="96"/>
                    <a:pt x="72" y="102"/>
                  </a:cubicBezTo>
                  <a:cubicBezTo>
                    <a:pt x="79" y="107"/>
                    <a:pt x="94" y="111"/>
                    <a:pt x="95" y="115"/>
                  </a:cubicBezTo>
                  <a:cubicBezTo>
                    <a:pt x="95" y="120"/>
                    <a:pt x="94" y="137"/>
                    <a:pt x="85" y="131"/>
                  </a:cubicBezTo>
                  <a:cubicBezTo>
                    <a:pt x="75" y="126"/>
                    <a:pt x="73" y="115"/>
                    <a:pt x="65" y="114"/>
                  </a:cubicBezTo>
                  <a:cubicBezTo>
                    <a:pt x="58" y="114"/>
                    <a:pt x="56" y="129"/>
                    <a:pt x="45" y="133"/>
                  </a:cubicBezTo>
                  <a:cubicBezTo>
                    <a:pt x="35" y="137"/>
                    <a:pt x="23" y="140"/>
                    <a:pt x="20" y="135"/>
                  </a:cubicBezTo>
                  <a:cubicBezTo>
                    <a:pt x="17" y="130"/>
                    <a:pt x="19" y="124"/>
                    <a:pt x="17" y="119"/>
                  </a:cubicBezTo>
                  <a:cubicBezTo>
                    <a:pt x="15" y="116"/>
                    <a:pt x="14" y="111"/>
                    <a:pt x="13" y="108"/>
                  </a:cubicBezTo>
                  <a:cubicBezTo>
                    <a:pt x="12" y="101"/>
                    <a:pt x="12" y="102"/>
                    <a:pt x="17" y="106"/>
                  </a:cubicBezTo>
                  <a:close/>
                  <a:moveTo>
                    <a:pt x="100" y="20"/>
                  </a:moveTo>
                  <a:cubicBezTo>
                    <a:pt x="98" y="18"/>
                    <a:pt x="98" y="18"/>
                    <a:pt x="97" y="20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87" y="32"/>
                    <a:pt x="86" y="32"/>
                    <a:pt x="90" y="32"/>
                  </a:cubicBezTo>
                  <a:cubicBezTo>
                    <a:pt x="93" y="32"/>
                    <a:pt x="98" y="30"/>
                    <a:pt x="100" y="27"/>
                  </a:cubicBezTo>
                  <a:cubicBezTo>
                    <a:pt x="102" y="25"/>
                    <a:pt x="101" y="22"/>
                    <a:pt x="100" y="20"/>
                  </a:cubicBezTo>
                  <a:close/>
                  <a:moveTo>
                    <a:pt x="112" y="50"/>
                  </a:moveTo>
                  <a:cubicBezTo>
                    <a:pt x="110" y="50"/>
                    <a:pt x="109" y="51"/>
                    <a:pt x="110" y="53"/>
                  </a:cubicBezTo>
                  <a:cubicBezTo>
                    <a:pt x="110" y="54"/>
                    <a:pt x="114" y="58"/>
                    <a:pt x="116" y="58"/>
                  </a:cubicBezTo>
                  <a:cubicBezTo>
                    <a:pt x="117" y="59"/>
                    <a:pt x="117" y="58"/>
                    <a:pt x="118" y="58"/>
                  </a:cubicBezTo>
                  <a:cubicBezTo>
                    <a:pt x="121" y="56"/>
                    <a:pt x="112" y="50"/>
                    <a:pt x="112" y="50"/>
                  </a:cubicBezTo>
                  <a:close/>
                  <a:moveTo>
                    <a:pt x="101" y="44"/>
                  </a:moveTo>
                  <a:cubicBezTo>
                    <a:pt x="103" y="43"/>
                    <a:pt x="103" y="40"/>
                    <a:pt x="100" y="41"/>
                  </a:cubicBezTo>
                  <a:cubicBezTo>
                    <a:pt x="96" y="43"/>
                    <a:pt x="96" y="46"/>
                    <a:pt x="101" y="44"/>
                  </a:cubicBezTo>
                  <a:close/>
                  <a:moveTo>
                    <a:pt x="88" y="60"/>
                  </a:moveTo>
                  <a:cubicBezTo>
                    <a:pt x="88" y="60"/>
                    <a:pt x="87" y="61"/>
                    <a:pt x="88" y="62"/>
                  </a:cubicBezTo>
                  <a:cubicBezTo>
                    <a:pt x="89" y="63"/>
                    <a:pt x="90" y="62"/>
                    <a:pt x="91" y="60"/>
                  </a:cubicBezTo>
                  <a:cubicBezTo>
                    <a:pt x="91" y="59"/>
                    <a:pt x="88" y="60"/>
                    <a:pt x="88" y="60"/>
                  </a:cubicBezTo>
                  <a:close/>
                  <a:moveTo>
                    <a:pt x="99" y="63"/>
                  </a:moveTo>
                  <a:cubicBezTo>
                    <a:pt x="99" y="63"/>
                    <a:pt x="100" y="65"/>
                    <a:pt x="101" y="66"/>
                  </a:cubicBezTo>
                  <a:cubicBezTo>
                    <a:pt x="102" y="67"/>
                    <a:pt x="103" y="66"/>
                    <a:pt x="103" y="64"/>
                  </a:cubicBezTo>
                  <a:cubicBezTo>
                    <a:pt x="103" y="61"/>
                    <a:pt x="99" y="63"/>
                    <a:pt x="99" y="63"/>
                  </a:cubicBezTo>
                  <a:close/>
                  <a:moveTo>
                    <a:pt x="85" y="42"/>
                  </a:moveTo>
                  <a:cubicBezTo>
                    <a:pt x="83" y="37"/>
                    <a:pt x="73" y="45"/>
                    <a:pt x="71" y="47"/>
                  </a:cubicBezTo>
                  <a:cubicBezTo>
                    <a:pt x="69" y="50"/>
                    <a:pt x="75" y="50"/>
                    <a:pt x="79" y="50"/>
                  </a:cubicBezTo>
                  <a:cubicBezTo>
                    <a:pt x="83" y="50"/>
                    <a:pt x="87" y="46"/>
                    <a:pt x="8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/>
                <a:cs typeface="+mn-cs"/>
              </a:endParaRPr>
            </a:p>
          </p:txBody>
        </p:sp>
      </p:grpSp>
      <p:sp>
        <p:nvSpPr>
          <p:cNvPr id="84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2778171" y="3737419"/>
            <a:ext cx="6597079" cy="1178928"/>
          </a:xfrm>
        </p:spPr>
        <p:txBody>
          <a:bodyPr>
            <a:normAutofit/>
          </a:bodyPr>
          <a:lstStyle>
            <a:lvl1pPr marL="0" indent="0" algn="ctr">
              <a:buNone/>
              <a:defRPr sz="6600" b="1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研究背景</a:t>
            </a:r>
          </a:p>
        </p:txBody>
      </p:sp>
      <p:sp>
        <p:nvSpPr>
          <p:cNvPr id="85" name="日期占位符 8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CD3CA0A-CC57-44CD-8DDD-0F435C54EDD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2025/10/21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6" name="页脚占位符 8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7" name="灯片编号占位符 8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257386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/>
              <a:cs typeface="+mn-cs"/>
            </a:endParaRPr>
          </a:p>
        </p:txBody>
      </p:sp>
      <p:sp>
        <p:nvSpPr>
          <p:cNvPr id="10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323610" y="2718593"/>
            <a:ext cx="1988416" cy="1420813"/>
          </a:xfrm>
        </p:spPr>
        <p:txBody>
          <a:bodyPr>
            <a:normAutofit/>
          </a:bodyPr>
          <a:lstStyle>
            <a:lvl1pPr marL="0" indent="0">
              <a:buNone/>
              <a:defRPr sz="960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1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4038600" y="709797"/>
            <a:ext cx="6597079" cy="1178928"/>
          </a:xfrm>
        </p:spPr>
        <p:txBody>
          <a:bodyPr>
            <a:normAutofit/>
          </a:bodyPr>
          <a:lstStyle>
            <a:lvl1pPr marL="0" indent="0" algn="ctr">
              <a:buNone/>
              <a:defRPr sz="6600" b="1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节标题</a:t>
            </a:r>
            <a:endParaRPr lang="zh-CN" altLang="en-US" dirty="0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5"/>
          </p:nvPr>
        </p:nvSpPr>
        <p:spPr>
          <a:xfrm>
            <a:off x="2667000" y="6356350"/>
            <a:ext cx="2743200" cy="365125"/>
          </a:xfrm>
        </p:spPr>
        <p:txBody>
          <a:bodyPr/>
          <a:lstStyle/>
          <a:p>
            <a:fld id="{ECD3CA0A-CC57-44CD-8DDD-0F435C54EDD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2025/10/21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7"/>
          </p:nvPr>
        </p:nvSpPr>
        <p:spPr>
          <a:xfrm>
            <a:off x="8966200" y="6356350"/>
            <a:ext cx="2743200" cy="365125"/>
          </a:xfrm>
        </p:spPr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4" name="内容占位符 2"/>
          <p:cNvSpPr>
            <a:spLocks noGrp="1"/>
          </p:cNvSpPr>
          <p:nvPr>
            <p:ph idx="1" hasCustomPrompt="1"/>
          </p:nvPr>
        </p:nvSpPr>
        <p:spPr>
          <a:xfrm>
            <a:off x="4009739" y="2218266"/>
            <a:ext cx="7315200" cy="316283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384" y="136526"/>
            <a:ext cx="10515600" cy="892175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zh-CN" altLang="en-US" dirty="0"/>
              <a:t>这一章节的标题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907473" cy="365125"/>
          </a:xfrm>
        </p:spPr>
        <p:txBody>
          <a:bodyPr/>
          <a:lstStyle/>
          <a:p>
            <a:fld id="{5D61D3B2-8CD9-4132-A2A8-1F019471EDE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2025/10/21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789920" y="6356351"/>
            <a:ext cx="563880" cy="365125"/>
          </a:xfrm>
        </p:spPr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1" y="1028700"/>
            <a:ext cx="10858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流程图: 摘录 62"/>
          <p:cNvSpPr/>
          <p:nvPr userDrawn="1"/>
        </p:nvSpPr>
        <p:spPr>
          <a:xfrm rot="5400000">
            <a:off x="11257" y="176690"/>
            <a:ext cx="492233" cy="702224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/>
              <a:cs typeface="+mn-cs"/>
            </a:endParaRPr>
          </a:p>
        </p:txBody>
      </p:sp>
      <p:sp>
        <p:nvSpPr>
          <p:cNvPr id="65" name="文本占位符 64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1392239"/>
            <a:ext cx="10875963" cy="467605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/>
            </a:lvl1pPr>
          </a:lstStyle>
          <a:p>
            <a:pPr lvl="0"/>
            <a:r>
              <a:rPr lang="zh-CN" altLang="en-US" dirty="0"/>
              <a:t>这里可放一大段的文字，行距</a:t>
            </a:r>
            <a:r>
              <a:rPr lang="en-US" altLang="zh-CN" dirty="0"/>
              <a:t>1.5</a:t>
            </a:r>
            <a:r>
              <a:rPr lang="zh-CN" altLang="en-US" dirty="0"/>
              <a:t>倍，</a:t>
            </a:r>
            <a:r>
              <a:rPr lang="en-US" altLang="zh-CN" dirty="0"/>
              <a:t>24</a:t>
            </a:r>
            <a:r>
              <a:rPr lang="zh-CN" altLang="en-US" dirty="0"/>
              <a:t>号。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384" y="136526"/>
            <a:ext cx="10515600" cy="892175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zh-CN" altLang="en-US" dirty="0"/>
              <a:t>这一章节的标题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973975" cy="335296"/>
          </a:xfrm>
        </p:spPr>
        <p:txBody>
          <a:bodyPr/>
          <a:lstStyle/>
          <a:p>
            <a:fld id="{5D61D3B2-8CD9-4132-A2A8-1F019471EDE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2025/10/21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823170" y="6356351"/>
            <a:ext cx="530629" cy="501649"/>
          </a:xfrm>
        </p:spPr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1" y="1028700"/>
            <a:ext cx="10858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流程图: 摘录 62"/>
          <p:cNvSpPr/>
          <p:nvPr userDrawn="1"/>
        </p:nvSpPr>
        <p:spPr>
          <a:xfrm rot="5400000">
            <a:off x="11257" y="176690"/>
            <a:ext cx="492233" cy="702224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/>
              <a:cs typeface="+mn-cs"/>
            </a:endParaRPr>
          </a:p>
        </p:txBody>
      </p:sp>
      <p:sp>
        <p:nvSpPr>
          <p:cNvPr id="65" name="文本占位符 64"/>
          <p:cNvSpPr>
            <a:spLocks noGrp="1"/>
          </p:cNvSpPr>
          <p:nvPr>
            <p:ph type="body" sz="quarter" idx="13" hasCustomPrompt="1"/>
          </p:nvPr>
        </p:nvSpPr>
        <p:spPr>
          <a:xfrm>
            <a:off x="895323" y="1996977"/>
            <a:ext cx="10640676" cy="105541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/>
            </a:lvl1pPr>
          </a:lstStyle>
          <a:p>
            <a:pPr lvl="0"/>
            <a:r>
              <a:rPr lang="zh-CN" altLang="en-US" dirty="0"/>
              <a:t>这里可放一大段的文字，行距</a:t>
            </a:r>
            <a:r>
              <a:rPr lang="en-US" altLang="zh-CN" dirty="0"/>
              <a:t>1.5</a:t>
            </a:r>
            <a:r>
              <a:rPr lang="zh-CN" altLang="en-US" dirty="0"/>
              <a:t>倍，</a:t>
            </a:r>
            <a:r>
              <a:rPr lang="en-US" altLang="zh-CN" dirty="0"/>
              <a:t>24</a:t>
            </a:r>
            <a:r>
              <a:rPr lang="zh-CN" altLang="en-US" dirty="0"/>
              <a:t>号。</a:t>
            </a:r>
          </a:p>
        </p:txBody>
      </p:sp>
      <p:sp>
        <p:nvSpPr>
          <p:cNvPr id="64" name="文本占位符 64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4119529"/>
            <a:ext cx="10875963" cy="150498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/>
            </a:lvl1pPr>
          </a:lstStyle>
          <a:p>
            <a:pPr lvl="0"/>
            <a:r>
              <a:rPr lang="zh-CN" altLang="en-US" dirty="0"/>
              <a:t>这里可放一大段的文字，行距</a:t>
            </a:r>
            <a:r>
              <a:rPr lang="en-US" altLang="zh-CN" dirty="0"/>
              <a:t>1.5</a:t>
            </a:r>
            <a:r>
              <a:rPr lang="zh-CN" altLang="en-US" dirty="0"/>
              <a:t>倍，</a:t>
            </a:r>
            <a:r>
              <a:rPr lang="en-US" altLang="zh-CN" dirty="0"/>
              <a:t>24</a:t>
            </a:r>
            <a:r>
              <a:rPr lang="zh-CN" altLang="en-US" dirty="0"/>
              <a:t>号。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384" y="136526"/>
            <a:ext cx="10515600" cy="892175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zh-CN" altLang="en-US" dirty="0"/>
              <a:t>这一章节的标题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990600" cy="365125"/>
          </a:xfrm>
        </p:spPr>
        <p:txBody>
          <a:bodyPr/>
          <a:lstStyle/>
          <a:p>
            <a:fld id="{5D61D3B2-8CD9-4132-A2A8-1F019471EDE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2025/10/21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906298" y="6356351"/>
            <a:ext cx="447502" cy="365125"/>
          </a:xfrm>
        </p:spPr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1" y="1028700"/>
            <a:ext cx="10858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流程图: 摘录 62"/>
          <p:cNvSpPr/>
          <p:nvPr userDrawn="1"/>
        </p:nvSpPr>
        <p:spPr>
          <a:xfrm rot="5400000">
            <a:off x="11257" y="176690"/>
            <a:ext cx="492233" cy="702224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1007225" cy="365125"/>
          </a:xfrm>
        </p:spPr>
        <p:txBody>
          <a:bodyPr/>
          <a:lstStyle/>
          <a:p>
            <a:fld id="{5D61D3B2-8CD9-4132-A2A8-1F019471EDE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2025/10/21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873046" y="6356351"/>
            <a:ext cx="480753" cy="365125"/>
          </a:xfrm>
        </p:spPr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1" y="1028700"/>
            <a:ext cx="10858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384" y="136526"/>
            <a:ext cx="10515600" cy="892175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zh-CN" altLang="en-US" dirty="0"/>
              <a:t>这一章节的标题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D3B2-8CD9-4132-A2A8-1F019471EDE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2025/10/21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1" y="1028700"/>
            <a:ext cx="10858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流程图: 摘录 62"/>
          <p:cNvSpPr/>
          <p:nvPr userDrawn="1"/>
        </p:nvSpPr>
        <p:spPr>
          <a:xfrm rot="5400000">
            <a:off x="11257" y="176690"/>
            <a:ext cx="492233" cy="702224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/>
              <a:cs typeface="+mn-cs"/>
            </a:endParaRPr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3"/>
          </p:nvPr>
        </p:nvSpPr>
        <p:spPr>
          <a:xfrm>
            <a:off x="669385" y="1392239"/>
            <a:ext cx="10849516" cy="33623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大图左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384" y="136526"/>
            <a:ext cx="10515600" cy="892175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zh-CN" altLang="en-US" dirty="0"/>
              <a:t>这一章节的标题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D3B2-8CD9-4132-A2A8-1F019471EDE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2025/10/21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1" y="1028700"/>
            <a:ext cx="10858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流程图: 摘录 62"/>
          <p:cNvSpPr/>
          <p:nvPr userDrawn="1"/>
        </p:nvSpPr>
        <p:spPr>
          <a:xfrm rot="5400000">
            <a:off x="11257" y="176690"/>
            <a:ext cx="492233" cy="702224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/>
              <a:cs typeface="+mn-cs"/>
            </a:endParaRPr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3"/>
          </p:nvPr>
        </p:nvSpPr>
        <p:spPr>
          <a:xfrm>
            <a:off x="669385" y="1130300"/>
            <a:ext cx="6026839" cy="5003796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 smtClean="0"/>
              <a:t>四级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3CA0A-CC57-44CD-8DDD-0F435C54EDD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2025/10/21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charset="2"/>
        <a:buChar char="q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jpe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3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eg"/><Relationship Id="rId3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3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4" Type="http://schemas.openxmlformats.org/officeDocument/2006/relationships/image" Target="../media/image43.jpeg"/><Relationship Id="rId5" Type="http://schemas.openxmlformats.org/officeDocument/2006/relationships/image" Target="../media/image8.jpeg"/><Relationship Id="rId6" Type="http://schemas.openxmlformats.org/officeDocument/2006/relationships/image" Target="../media/image44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1357745" y="2692586"/>
            <a:ext cx="9448799" cy="1424833"/>
          </a:xfrm>
        </p:spPr>
        <p:txBody>
          <a:bodyPr>
            <a:noAutofit/>
          </a:bodyPr>
          <a:lstStyle/>
          <a:p>
            <a:r>
              <a:rPr lang="en-US" altLang="zh-CN" sz="4600" b="1" dirty="0" smtClean="0">
                <a:solidFill>
                  <a:srgbClr val="014924"/>
                </a:solidFill>
                <a:latin typeface="宋体" pitchFamily="2" charset="-122"/>
                <a:ea typeface="宋体" pitchFamily="2" charset="-122"/>
              </a:rPr>
              <a:t>《Web3</a:t>
            </a:r>
            <a:r>
              <a:rPr lang="zh-CN" altLang="en-US" sz="4600" b="1" dirty="0" smtClean="0">
                <a:solidFill>
                  <a:srgbClr val="014924"/>
                </a:solidFill>
                <a:latin typeface="宋体" pitchFamily="2" charset="-122"/>
                <a:ea typeface="宋体" pitchFamily="2" charset="-122"/>
              </a:rPr>
              <a:t>与元宇宙</a:t>
            </a:r>
            <a:r>
              <a:rPr lang="en-US" altLang="zh-CN" sz="4600" b="1" dirty="0" smtClean="0">
                <a:solidFill>
                  <a:srgbClr val="014924"/>
                </a:solidFill>
                <a:latin typeface="宋体" pitchFamily="2" charset="-122"/>
                <a:ea typeface="宋体" pitchFamily="2" charset="-122"/>
              </a:rPr>
              <a:t>》</a:t>
            </a:r>
            <a:br>
              <a:rPr lang="en-US" altLang="zh-CN" sz="4600" b="1" dirty="0" smtClean="0">
                <a:solidFill>
                  <a:srgbClr val="014924"/>
                </a:solidFill>
                <a:latin typeface="宋体" pitchFamily="2" charset="-122"/>
                <a:ea typeface="宋体" pitchFamily="2" charset="-122"/>
              </a:rPr>
            </a:br>
            <a:r>
              <a:rPr lang="zh-CN" altLang="en-US" sz="4600" b="1" dirty="0" smtClean="0">
                <a:solidFill>
                  <a:srgbClr val="014924"/>
                </a:solidFill>
                <a:latin typeface="宋体" pitchFamily="2" charset="-122"/>
                <a:ea typeface="宋体" pitchFamily="2" charset="-122"/>
              </a:rPr>
              <a:t>课程说明 与 </a:t>
            </a:r>
            <a:r>
              <a:rPr lang="en-US" altLang="zh-CN" sz="4600" b="1" dirty="0" smtClean="0">
                <a:solidFill>
                  <a:srgbClr val="014924"/>
                </a:solidFill>
                <a:latin typeface="宋体" pitchFamily="2" charset="-122"/>
                <a:ea typeface="宋体" pitchFamily="2" charset="-122"/>
              </a:rPr>
              <a:t>Web3</a:t>
            </a:r>
            <a:r>
              <a:rPr lang="zh-CN" altLang="en-US" sz="4600" b="1" dirty="0" smtClean="0">
                <a:solidFill>
                  <a:srgbClr val="014924"/>
                </a:solidFill>
                <a:latin typeface="宋体" pitchFamily="2" charset="-122"/>
                <a:ea typeface="宋体" pitchFamily="2" charset="-122"/>
              </a:rPr>
              <a:t> 简介</a:t>
            </a:r>
            <a:endParaRPr lang="en-US" sz="4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91554" y="4655127"/>
            <a:ext cx="5115039" cy="114499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黄华威</a:t>
            </a:r>
            <a:endParaRPr lang="en-US" altLang="zh-CN" dirty="0" smtClean="0"/>
          </a:p>
          <a:p>
            <a:r>
              <a:rPr lang="zh-CN" altLang="en-US" dirty="0" smtClean="0"/>
              <a:t>中山大学</a:t>
            </a:r>
            <a:endParaRPr lang="en-US" altLang="zh-CN" dirty="0" smtClean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4EC7F641-FB3E-41CF-BEB6-6A9100C459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39" b="12068"/>
          <a:stretch/>
        </p:blipFill>
        <p:spPr>
          <a:xfrm>
            <a:off x="0" y="49212"/>
            <a:ext cx="2705100" cy="78372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832934"/>
            <a:ext cx="12192000" cy="1634690"/>
            <a:chOff x="0" y="3733"/>
            <a:chExt cx="12192000" cy="163469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xmlns="" id="{B36C087E-89AE-4499-82F8-6EDD308B79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323" r="14726" b="48018"/>
            <a:stretch/>
          </p:blipFill>
          <p:spPr>
            <a:xfrm>
              <a:off x="0" y="3733"/>
              <a:ext cx="5870824" cy="163468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6D09DE0A-9016-470B-A30A-BF6F15B252DC}"/>
                </a:ext>
              </a:extLst>
            </p:cNvPr>
            <p:cNvSpPr/>
            <p:nvPr/>
          </p:nvSpPr>
          <p:spPr>
            <a:xfrm>
              <a:off x="0" y="3734"/>
              <a:ext cx="12192000" cy="1634689"/>
            </a:xfrm>
            <a:prstGeom prst="rect">
              <a:avLst/>
            </a:prstGeom>
            <a:gradFill flip="none" rotWithShape="1">
              <a:gsLst>
                <a:gs pos="0">
                  <a:srgbClr val="014924"/>
                </a:gs>
                <a:gs pos="51000">
                  <a:srgbClr val="014924"/>
                </a:gs>
                <a:gs pos="80000">
                  <a:srgbClr val="014924">
                    <a:alpha val="80000"/>
                  </a:srgbClr>
                </a:gs>
                <a:gs pos="100000">
                  <a:srgbClr val="014924">
                    <a:alpha val="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091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Gartner</a:t>
            </a:r>
            <a:r>
              <a:rPr lang="zh-CN" altLang="en-US" dirty="0"/>
              <a:t> 新兴技术成熟度曲线</a:t>
            </a:r>
            <a:r>
              <a:rPr lang="en-US" altLang="zh-CN" dirty="0"/>
              <a:t>-</a:t>
            </a:r>
            <a:r>
              <a:rPr lang="en-US" altLang="zh-CN" dirty="0" smtClean="0"/>
              <a:t>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625642" y="890338"/>
            <a:ext cx="10694949" cy="5771076"/>
            <a:chOff x="625642" y="890338"/>
            <a:chExt cx="10694949" cy="5771076"/>
          </a:xfrm>
        </p:grpSpPr>
        <p:grpSp>
          <p:nvGrpSpPr>
            <p:cNvPr id="35" name="Group 34"/>
            <p:cNvGrpSpPr/>
            <p:nvPr/>
          </p:nvGrpSpPr>
          <p:grpSpPr>
            <a:xfrm>
              <a:off x="1477504" y="890338"/>
              <a:ext cx="9843087" cy="5771076"/>
              <a:chOff x="-98845" y="676582"/>
              <a:chExt cx="9843087" cy="5771076"/>
            </a:xfrm>
          </p:grpSpPr>
          <p:pic>
            <p:nvPicPr>
              <p:cNvPr id="37" name="Picture 2" descr="he Gartner Hype Cycle for Emerging Technologies, 2020 features five trends and 30 te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776" b="13571"/>
              <a:stretch/>
            </p:blipFill>
            <p:spPr bwMode="auto">
              <a:xfrm>
                <a:off x="-98845" y="676582"/>
                <a:ext cx="9843087" cy="57710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Rounded Rectangle 37"/>
              <p:cNvSpPr/>
              <p:nvPr/>
            </p:nvSpPr>
            <p:spPr bwMode="auto">
              <a:xfrm>
                <a:off x="1003099" y="4507147"/>
                <a:ext cx="1037064" cy="312234"/>
              </a:xfrm>
              <a:prstGeom prst="roundRect">
                <a:avLst/>
              </a:prstGeom>
              <a:no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latin typeface="Arial" pitchFamily="34" charset="0"/>
                </a:endParaRPr>
              </a:p>
            </p:txBody>
          </p:sp>
        </p:grpSp>
        <p:sp>
          <p:nvSpPr>
            <p:cNvPr id="36" name="Rounded Rectangular Callout 35"/>
            <p:cNvSpPr/>
            <p:nvPr/>
          </p:nvSpPr>
          <p:spPr>
            <a:xfrm>
              <a:off x="625642" y="4519323"/>
              <a:ext cx="1681247" cy="513814"/>
            </a:xfrm>
            <a:prstGeom prst="wedgeRoundRectCallout">
              <a:avLst>
                <a:gd name="adj1" fmla="val 66567"/>
                <a:gd name="adj2" fmla="val 20309"/>
                <a:gd name="adj3" fmla="val 16667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rgbClr val="0432FF"/>
                  </a:solidFill>
                </a:rPr>
                <a:t>可认证的溯源</a:t>
              </a:r>
              <a:endParaRPr lang="en-US" dirty="0">
                <a:solidFill>
                  <a:srgbClr val="0432FF"/>
                </a:solidFill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716252" y="1421941"/>
            <a:ext cx="4475748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/>
              <a:t>For example, “</a:t>
            </a:r>
            <a:r>
              <a:rPr lang="en-US" dirty="0">
                <a:solidFill>
                  <a:srgbClr val="C00000"/>
                </a:solidFill>
              </a:rPr>
              <a:t>authenticated provenance</a:t>
            </a:r>
            <a:r>
              <a:rPr lang="en-US" dirty="0"/>
              <a:t>” is a way to authenticate </a:t>
            </a:r>
            <a:r>
              <a:rPr lang="en-US" dirty="0">
                <a:solidFill>
                  <a:srgbClr val="0432FF"/>
                </a:solidFill>
              </a:rPr>
              <a:t>assets on the blockchain</a:t>
            </a:r>
            <a:r>
              <a:rPr lang="en-US" dirty="0"/>
              <a:t> and ensure they’re not fake or counterfeit. </a:t>
            </a: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While </a:t>
            </a:r>
            <a:r>
              <a:rPr lang="en-US" dirty="0">
                <a:solidFill>
                  <a:srgbClr val="0432FF"/>
                </a:solidFill>
              </a:rPr>
              <a:t>blockchain</a:t>
            </a:r>
            <a:r>
              <a:rPr lang="en-US" dirty="0"/>
              <a:t> can be used to authenticate goods, it can only track the information that it is given.</a:t>
            </a:r>
          </a:p>
        </p:txBody>
      </p:sp>
    </p:spTree>
    <p:extLst>
      <p:ext uri="{BB962C8B-B14F-4D97-AF65-F5344CB8AC3E}">
        <p14:creationId xmlns:p14="http://schemas.microsoft.com/office/powerpoint/2010/main" val="224927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Gartner</a:t>
            </a:r>
            <a:r>
              <a:rPr lang="zh-CN" altLang="en-US" dirty="0"/>
              <a:t> 新兴技术成熟度曲线</a:t>
            </a:r>
            <a:r>
              <a:rPr lang="en-US" altLang="zh-CN" dirty="0"/>
              <a:t>-</a:t>
            </a:r>
            <a:r>
              <a:rPr lang="en-US" altLang="zh-CN" dirty="0" smtClean="0"/>
              <a:t>2021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355184" y="1028701"/>
            <a:ext cx="9144000" cy="5587643"/>
            <a:chOff x="1614958" y="959532"/>
            <a:chExt cx="9144000" cy="5587643"/>
          </a:xfrm>
        </p:grpSpPr>
        <p:grpSp>
          <p:nvGrpSpPr>
            <p:cNvPr id="20" name="Group 19"/>
            <p:cNvGrpSpPr/>
            <p:nvPr/>
          </p:nvGrpSpPr>
          <p:grpSpPr>
            <a:xfrm>
              <a:off x="1614958" y="959532"/>
              <a:ext cx="9144000" cy="5587643"/>
              <a:chOff x="1614958" y="959532"/>
              <a:chExt cx="9144000" cy="5587643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14958" y="959532"/>
                <a:ext cx="9144000" cy="5587643"/>
                <a:chOff x="0" y="1270357"/>
                <a:chExt cx="9144000" cy="5587643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0" y="1270357"/>
                  <a:ext cx="9144000" cy="5587643"/>
                  <a:chOff x="0" y="1270357"/>
                  <a:chExt cx="9144000" cy="5587643"/>
                </a:xfrm>
              </p:grpSpPr>
              <p:pic>
                <p:nvPicPr>
                  <p:cNvPr id="31" name="Picture 3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087" b="13429"/>
                  <a:stretch/>
                </p:blipFill>
                <p:spPr>
                  <a:xfrm>
                    <a:off x="0" y="1270357"/>
                    <a:ext cx="9144000" cy="5587643"/>
                  </a:xfrm>
                  <a:prstGeom prst="rect">
                    <a:avLst/>
                  </a:prstGeom>
                </p:spPr>
              </p:pic>
              <p:sp>
                <p:nvSpPr>
                  <p:cNvPr id="32" name="Rounded Rectangle 31"/>
                  <p:cNvSpPr/>
                  <p:nvPr/>
                </p:nvSpPr>
                <p:spPr bwMode="auto">
                  <a:xfrm>
                    <a:off x="2908092" y="3206908"/>
                    <a:ext cx="824459" cy="285967"/>
                  </a:xfrm>
                  <a:prstGeom prst="roundRect">
                    <a:avLst/>
                  </a:prstGeom>
                  <a:noFill/>
                  <a:ln w="22225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40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</a:endParaRPr>
                  </a:p>
                </p:txBody>
              </p:sp>
              <p:sp>
                <p:nvSpPr>
                  <p:cNvPr id="33" name="Rounded Rectangle 32"/>
                  <p:cNvSpPr/>
                  <p:nvPr/>
                </p:nvSpPr>
                <p:spPr bwMode="auto">
                  <a:xfrm>
                    <a:off x="3320321" y="1425576"/>
                    <a:ext cx="1139253" cy="285967"/>
                  </a:xfrm>
                  <a:prstGeom prst="roundRect">
                    <a:avLst/>
                  </a:prstGeom>
                  <a:noFill/>
                  <a:ln w="22225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40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</a:endParaRPr>
                  </a:p>
                </p:txBody>
              </p:sp>
            </p:grpSp>
            <p:sp>
              <p:nvSpPr>
                <p:cNvPr id="29" name="Rounded Rectangular Callout 28"/>
                <p:cNvSpPr/>
                <p:nvPr/>
              </p:nvSpPr>
              <p:spPr>
                <a:xfrm>
                  <a:off x="3904120" y="3086517"/>
                  <a:ext cx="1447563" cy="424872"/>
                </a:xfrm>
                <a:prstGeom prst="wedgeRoundRectCallout">
                  <a:avLst>
                    <a:gd name="adj1" fmla="val -61833"/>
                    <a:gd name="adj2" fmla="val 25582"/>
                    <a:gd name="adj3" fmla="val 16667"/>
                  </a:avLst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zh-CN" sz="1400" dirty="0" err="1" smtClean="0">
                      <a:solidFill>
                        <a:srgbClr val="0432FF"/>
                      </a:solidFill>
                    </a:rPr>
                    <a:t>DeFi</a:t>
                  </a:r>
                  <a:r>
                    <a:rPr lang="en-US" altLang="zh-CN" sz="1400" dirty="0" smtClean="0">
                      <a:solidFill>
                        <a:srgbClr val="0432FF"/>
                      </a:solidFill>
                    </a:rPr>
                    <a:t>:</a:t>
                  </a:r>
                  <a:r>
                    <a:rPr lang="zh-CN" altLang="en-US" sz="1400" dirty="0" smtClean="0">
                      <a:solidFill>
                        <a:srgbClr val="0432FF"/>
                      </a:solidFill>
                    </a:rPr>
                    <a:t> 数字经济</a:t>
                  </a:r>
                  <a:endParaRPr lang="en-US" sz="1400" dirty="0">
                    <a:solidFill>
                      <a:srgbClr val="0432FF"/>
                    </a:solidFill>
                  </a:endParaRPr>
                </a:p>
              </p:txBody>
            </p:sp>
            <p:sp>
              <p:nvSpPr>
                <p:cNvPr id="30" name="Rounded Rectangular Callout 29"/>
                <p:cNvSpPr/>
                <p:nvPr/>
              </p:nvSpPr>
              <p:spPr>
                <a:xfrm>
                  <a:off x="4707875" y="1387558"/>
                  <a:ext cx="2637410" cy="388415"/>
                </a:xfrm>
                <a:prstGeom prst="wedgeRoundRectCallout">
                  <a:avLst>
                    <a:gd name="adj1" fmla="val -59195"/>
                    <a:gd name="adj2" fmla="val -19779"/>
                    <a:gd name="adj3" fmla="val 16667"/>
                  </a:avLst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zh-CN" sz="1400" dirty="0" smtClean="0">
                      <a:solidFill>
                        <a:srgbClr val="0432FF"/>
                      </a:solidFill>
                    </a:rPr>
                    <a:t>NFT</a:t>
                  </a:r>
                  <a:r>
                    <a:rPr lang="zh-CN" altLang="en-US" sz="1400" dirty="0">
                      <a:solidFill>
                        <a:srgbClr val="0432FF"/>
                      </a:solidFill>
                    </a:rPr>
                    <a:t>：</a:t>
                  </a:r>
                  <a:r>
                    <a:rPr lang="zh-CN" altLang="en-US" sz="1400" dirty="0" smtClean="0">
                      <a:solidFill>
                        <a:srgbClr val="0432FF"/>
                      </a:solidFill>
                    </a:rPr>
                    <a:t>元宇宙经济系统的基础</a:t>
                  </a:r>
                  <a:endParaRPr lang="en-US" sz="1400" dirty="0">
                    <a:solidFill>
                      <a:srgbClr val="0432FF"/>
                    </a:solidFill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4523050" y="2181165"/>
                <a:ext cx="1514569" cy="645545"/>
                <a:chOff x="4523050" y="2181165"/>
                <a:chExt cx="1514569" cy="645545"/>
              </a:xfrm>
            </p:grpSpPr>
            <p:sp>
              <p:nvSpPr>
                <p:cNvPr id="26" name="Rounded Rectangle 25"/>
                <p:cNvSpPr/>
                <p:nvPr/>
              </p:nvSpPr>
              <p:spPr bwMode="auto">
                <a:xfrm>
                  <a:off x="4523050" y="2469464"/>
                  <a:ext cx="608428" cy="357246"/>
                </a:xfrm>
                <a:prstGeom prst="roundRect">
                  <a:avLst/>
                </a:prstGeom>
                <a:noFill/>
                <a:ln w="222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  <p:sp>
              <p:nvSpPr>
                <p:cNvPr id="27" name="Rounded Rectangular Callout 26"/>
                <p:cNvSpPr/>
                <p:nvPr/>
              </p:nvSpPr>
              <p:spPr>
                <a:xfrm>
                  <a:off x="5183580" y="2181165"/>
                  <a:ext cx="854039" cy="302266"/>
                </a:xfrm>
                <a:prstGeom prst="wedgeRoundRectCallout">
                  <a:avLst>
                    <a:gd name="adj1" fmla="val -61269"/>
                    <a:gd name="adj2" fmla="val 40407"/>
                    <a:gd name="adj3" fmla="val 16667"/>
                  </a:avLst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 smtClean="0">
                      <a:solidFill>
                        <a:srgbClr val="0432FF"/>
                      </a:solidFill>
                    </a:rPr>
                    <a:t>数字人</a:t>
                  </a:r>
                  <a:endParaRPr lang="en-US" sz="1400" dirty="0">
                    <a:solidFill>
                      <a:srgbClr val="0432FF"/>
                    </a:solidFill>
                  </a:endParaRPr>
                </a:p>
              </p:txBody>
            </p:sp>
          </p:grpSp>
        </p:grpSp>
        <p:grpSp>
          <p:nvGrpSpPr>
            <p:cNvPr id="21" name="Group 20"/>
            <p:cNvGrpSpPr/>
            <p:nvPr/>
          </p:nvGrpSpPr>
          <p:grpSpPr>
            <a:xfrm>
              <a:off x="5183580" y="1570888"/>
              <a:ext cx="3479839" cy="449070"/>
              <a:chOff x="5183580" y="1570888"/>
              <a:chExt cx="3479839" cy="449070"/>
            </a:xfrm>
          </p:grpSpPr>
          <p:sp>
            <p:nvSpPr>
              <p:cNvPr id="22" name="Rounded Rectangle 21"/>
              <p:cNvSpPr/>
              <p:nvPr/>
            </p:nvSpPr>
            <p:spPr bwMode="auto">
              <a:xfrm>
                <a:off x="5183580" y="1570888"/>
                <a:ext cx="1244929" cy="197625"/>
              </a:xfrm>
              <a:prstGeom prst="roundRect">
                <a:avLst/>
              </a:prstGeom>
              <a:no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  <p:sp>
            <p:nvSpPr>
              <p:cNvPr id="23" name="Rounded Rectangular Callout 22"/>
              <p:cNvSpPr/>
              <p:nvPr/>
            </p:nvSpPr>
            <p:spPr>
              <a:xfrm>
                <a:off x="6558080" y="1693751"/>
                <a:ext cx="2105339" cy="326207"/>
              </a:xfrm>
              <a:prstGeom prst="wedgeRoundRectCallout">
                <a:avLst>
                  <a:gd name="adj1" fmla="val -54589"/>
                  <a:gd name="adj2" fmla="val -28273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 smtClean="0">
                    <a:solidFill>
                      <a:srgbClr val="0432FF"/>
                    </a:solidFill>
                  </a:rPr>
                  <a:t>DID:</a:t>
                </a:r>
                <a:r>
                  <a:rPr lang="zh-CN" altLang="en-US" sz="1400" dirty="0" smtClean="0">
                    <a:solidFill>
                      <a:srgbClr val="0432FF"/>
                    </a:solidFill>
                  </a:rPr>
                  <a:t> 去中心化身份管理</a:t>
                </a:r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0417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Gartner</a:t>
            </a:r>
            <a:r>
              <a:rPr lang="zh-CN" altLang="en-US" dirty="0"/>
              <a:t> 新兴技术成熟度曲线</a:t>
            </a:r>
            <a:r>
              <a:rPr lang="en-US" altLang="zh-CN" dirty="0"/>
              <a:t>-2022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54952" y="1281178"/>
            <a:ext cx="10516908" cy="5257735"/>
            <a:chOff x="320906" y="1375401"/>
            <a:chExt cx="10516908" cy="5257735"/>
          </a:xfrm>
        </p:grpSpPr>
        <p:pic>
          <p:nvPicPr>
            <p:cNvPr id="6" name="Picture 5" descr="https://emtemp.gcom.cloud/ngw/globalassets/en/articles/images/hype-cycle-for-emerging-tech-2022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29" b="14638"/>
            <a:stretch/>
          </p:blipFill>
          <p:spPr bwMode="auto">
            <a:xfrm>
              <a:off x="1135748" y="1375401"/>
              <a:ext cx="9702066" cy="5257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2559818" y="1375401"/>
              <a:ext cx="1594494" cy="481487"/>
              <a:chOff x="2672707" y="2464913"/>
              <a:chExt cx="1594494" cy="481487"/>
            </a:xfrm>
          </p:grpSpPr>
          <p:sp>
            <p:nvSpPr>
              <p:cNvPr id="17" name="Rounded Rectangular Callout 16"/>
              <p:cNvSpPr/>
              <p:nvPr/>
            </p:nvSpPr>
            <p:spPr>
              <a:xfrm>
                <a:off x="2672707" y="2464913"/>
                <a:ext cx="784575" cy="377806"/>
              </a:xfrm>
              <a:prstGeom prst="wedgeRoundRectCallout">
                <a:avLst>
                  <a:gd name="adj1" fmla="val 77377"/>
                  <a:gd name="adj2" fmla="val 31880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smtClean="0">
                    <a:solidFill>
                      <a:srgbClr val="0432FF"/>
                    </a:solidFill>
                  </a:rPr>
                  <a:t>Web3</a:t>
                </a:r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 bwMode="auto">
              <a:xfrm>
                <a:off x="3864703" y="2707251"/>
                <a:ext cx="402498" cy="239149"/>
              </a:xfrm>
              <a:prstGeom prst="roundRect">
                <a:avLst/>
              </a:prstGeom>
              <a:no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194810" y="1516711"/>
              <a:ext cx="2608942" cy="628178"/>
              <a:chOff x="3774390" y="2313702"/>
              <a:chExt cx="2432665" cy="628178"/>
            </a:xfrm>
          </p:grpSpPr>
          <p:sp>
            <p:nvSpPr>
              <p:cNvPr id="15" name="Rounded Rectangular Callout 14"/>
              <p:cNvSpPr/>
              <p:nvPr/>
            </p:nvSpPr>
            <p:spPr>
              <a:xfrm>
                <a:off x="5242372" y="2313702"/>
                <a:ext cx="964683" cy="472154"/>
              </a:xfrm>
              <a:prstGeom prst="wedgeRoundRectCallout">
                <a:avLst>
                  <a:gd name="adj1" fmla="val -70501"/>
                  <a:gd name="adj2" fmla="val 33668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 smtClean="0">
                    <a:solidFill>
                      <a:srgbClr val="0432FF"/>
                    </a:solidFill>
                  </a:rPr>
                  <a:t>NFT</a:t>
                </a:r>
                <a:r>
                  <a:rPr lang="zh-CN" altLang="en-US" sz="1400" dirty="0" smtClean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1400" dirty="0" smtClean="0">
                    <a:solidFill>
                      <a:srgbClr val="0432FF"/>
                    </a:solidFill>
                  </a:rPr>
                  <a:t>/</a:t>
                </a:r>
                <a:r>
                  <a:rPr lang="zh-CN" altLang="en-US" sz="1400" dirty="0" smtClean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1400" dirty="0" smtClean="0">
                    <a:solidFill>
                      <a:srgbClr val="0432FF"/>
                    </a:solidFill>
                  </a:rPr>
                  <a:t>DID</a:t>
                </a:r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 bwMode="auto">
              <a:xfrm>
                <a:off x="3774390" y="2524192"/>
                <a:ext cx="1208713" cy="417688"/>
              </a:xfrm>
              <a:prstGeom prst="roundRect">
                <a:avLst/>
              </a:prstGeom>
              <a:no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 bwMode="auto">
            <a:xfrm>
              <a:off x="1828799" y="4690534"/>
              <a:ext cx="936753" cy="344311"/>
            </a:xfrm>
            <a:prstGeom prst="round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" name="Rounded Rectangular Callout 9"/>
            <p:cNvSpPr/>
            <p:nvPr/>
          </p:nvSpPr>
          <p:spPr>
            <a:xfrm>
              <a:off x="320906" y="4636068"/>
              <a:ext cx="1034587" cy="472154"/>
            </a:xfrm>
            <a:prstGeom prst="wedgeRoundRectCallout">
              <a:avLst>
                <a:gd name="adj1" fmla="val 83351"/>
                <a:gd name="adj2" fmla="val 21714"/>
                <a:gd name="adj3" fmla="val 16667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rgbClr val="0432FF"/>
                  </a:solidFill>
                </a:rPr>
                <a:t>数字孪生</a:t>
              </a:r>
              <a:endParaRPr lang="en-US" sz="1400" dirty="0">
                <a:solidFill>
                  <a:srgbClr val="0432FF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3175272" y="4004268"/>
              <a:ext cx="900017" cy="357246"/>
            </a:xfrm>
            <a:prstGeom prst="round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2" name="Rounded Rectangular Callout 11"/>
            <p:cNvSpPr/>
            <p:nvPr/>
          </p:nvSpPr>
          <p:spPr>
            <a:xfrm>
              <a:off x="4282406" y="3889360"/>
              <a:ext cx="1034587" cy="472154"/>
            </a:xfrm>
            <a:prstGeom prst="wedgeRoundRectCallout">
              <a:avLst>
                <a:gd name="adj1" fmla="val -66136"/>
                <a:gd name="adj2" fmla="val 16932"/>
                <a:gd name="adj3" fmla="val 16667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rgbClr val="0432FF"/>
                  </a:solidFill>
                </a:rPr>
                <a:t>元宇宙</a:t>
              </a:r>
              <a:endParaRPr lang="en-US" sz="1400" dirty="0">
                <a:solidFill>
                  <a:srgbClr val="0432FF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3616813" y="2842513"/>
              <a:ext cx="1074998" cy="357246"/>
            </a:xfrm>
            <a:prstGeom prst="round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4" name="Rounded Rectangular Callout 13"/>
            <p:cNvSpPr/>
            <p:nvPr/>
          </p:nvSpPr>
          <p:spPr>
            <a:xfrm>
              <a:off x="4799699" y="2745923"/>
              <a:ext cx="854039" cy="472154"/>
            </a:xfrm>
            <a:prstGeom prst="wedgeRoundRectCallout">
              <a:avLst>
                <a:gd name="adj1" fmla="val -66136"/>
                <a:gd name="adj2" fmla="val 16932"/>
                <a:gd name="adj3" fmla="val 16667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rgbClr val="0432FF"/>
                  </a:solidFill>
                </a:rPr>
                <a:t>数字人</a:t>
              </a:r>
              <a:endParaRPr lang="en-US" sz="1400" dirty="0">
                <a:solidFill>
                  <a:srgbClr val="0432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043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Gartner</a:t>
            </a:r>
            <a:r>
              <a:rPr lang="zh-CN" altLang="en-US" dirty="0"/>
              <a:t> 新兴</a:t>
            </a:r>
            <a:r>
              <a:rPr lang="zh-CN" altLang="en-US" dirty="0" smtClean="0"/>
              <a:t>技术</a:t>
            </a:r>
            <a:r>
              <a:rPr lang="zh-CN" altLang="en-US" dirty="0"/>
              <a:t> </a:t>
            </a:r>
            <a:r>
              <a:rPr lang="zh-CN" altLang="en-US" dirty="0" smtClean="0"/>
              <a:t>影响力 雷达图 </a:t>
            </a:r>
            <a:r>
              <a:rPr lang="en-US" altLang="zh-CN" dirty="0" smtClean="0"/>
              <a:t>2023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60" y="1103116"/>
            <a:ext cx="6523483" cy="5754884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 bwMode="auto">
          <a:xfrm>
            <a:off x="5105399" y="3246118"/>
            <a:ext cx="822961" cy="259081"/>
          </a:xfrm>
          <a:prstGeom prst="round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0" name="Rounded Rectangular Callout 19"/>
          <p:cNvSpPr/>
          <p:nvPr/>
        </p:nvSpPr>
        <p:spPr>
          <a:xfrm>
            <a:off x="5217006" y="2740616"/>
            <a:ext cx="848895" cy="375564"/>
          </a:xfrm>
          <a:prstGeom prst="wedgeRoundRectCallout">
            <a:avLst>
              <a:gd name="adj1" fmla="val -3301"/>
              <a:gd name="adj2" fmla="val 81858"/>
              <a:gd name="adj3" fmla="val 16667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432FF"/>
                </a:solidFill>
              </a:rPr>
              <a:t>区块链</a:t>
            </a:r>
            <a:endParaRPr lang="en-US" sz="1400" dirty="0">
              <a:solidFill>
                <a:srgbClr val="0432FF"/>
              </a:solidFill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4567900" y="5447085"/>
            <a:ext cx="1074998" cy="357246"/>
          </a:xfrm>
          <a:prstGeom prst="round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5230249" y="5878746"/>
            <a:ext cx="954814" cy="375564"/>
          </a:xfrm>
          <a:prstGeom prst="wedgeRoundRectCallout">
            <a:avLst>
              <a:gd name="adj1" fmla="val -37406"/>
              <a:gd name="adj2" fmla="val -84516"/>
              <a:gd name="adj3" fmla="val 16667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smtClean="0">
                <a:solidFill>
                  <a:srgbClr val="0432FF"/>
                </a:solidFill>
              </a:rPr>
              <a:t>数字孪生</a:t>
            </a:r>
            <a:endParaRPr lang="en-US" sz="1400" dirty="0">
              <a:solidFill>
                <a:srgbClr val="0432FF"/>
              </a:solidFill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3068474" y="5277611"/>
            <a:ext cx="1074998" cy="357246"/>
          </a:xfrm>
          <a:prstGeom prst="round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4" name="Rounded Rectangular Callout 23"/>
          <p:cNvSpPr/>
          <p:nvPr/>
        </p:nvSpPr>
        <p:spPr>
          <a:xfrm>
            <a:off x="2009237" y="5447085"/>
            <a:ext cx="854039" cy="472154"/>
          </a:xfrm>
          <a:prstGeom prst="wedgeRoundRectCallout">
            <a:avLst>
              <a:gd name="adj1" fmla="val 67699"/>
              <a:gd name="adj2" fmla="val -28257"/>
              <a:gd name="adj3" fmla="val 16667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432FF"/>
                </a:solidFill>
              </a:rPr>
              <a:t>元宇宙</a:t>
            </a:r>
            <a:endParaRPr lang="en-US" sz="1400" dirty="0">
              <a:solidFill>
                <a:srgbClr val="0432FF"/>
              </a:solidFill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6111621" y="2747836"/>
            <a:ext cx="533019" cy="360324"/>
          </a:xfrm>
          <a:prstGeom prst="round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6" name="Rounded Rectangular Callout 25"/>
          <p:cNvSpPr/>
          <p:nvPr/>
        </p:nvSpPr>
        <p:spPr>
          <a:xfrm>
            <a:off x="6378131" y="3077680"/>
            <a:ext cx="754190" cy="291992"/>
          </a:xfrm>
          <a:prstGeom prst="wedgeRoundRectCallout">
            <a:avLst>
              <a:gd name="adj1" fmla="val -39369"/>
              <a:gd name="adj2" fmla="val -66990"/>
              <a:gd name="adj3" fmla="val 16667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0432FF"/>
                </a:solidFill>
              </a:rPr>
              <a:t>Web3</a:t>
            </a:r>
            <a:endParaRPr lang="en-US" sz="14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72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250" y="1501758"/>
            <a:ext cx="3349614" cy="44661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03" y="2478501"/>
            <a:ext cx="2889025" cy="3489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300" y="2977265"/>
            <a:ext cx="2237578" cy="29906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656" y="1030925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smtClean="0"/>
              <a:t>课程的一些话题示例</a:t>
            </a:r>
            <a:endParaRPr lang="en-US" sz="2200" dirty="0"/>
          </a:p>
        </p:txBody>
      </p:sp>
      <p:pic>
        <p:nvPicPr>
          <p:cNvPr id="6" name="Picture 5" descr="C://Users/zibin/AppData/Local/YNote/data/zibinzheng2@yeah.net/725935ed2a544a48a2d30fc3f74df040/clipboard.png">
            <a:extLst>
              <a:ext uri="{FF2B5EF4-FFF2-40B4-BE49-F238E27FC236}">
                <a16:creationId xmlns:a16="http://schemas.microsoft.com/office/drawing/2014/main" xmlns="" id="{FCA12ACC-7245-47CB-B7AD-6311E884C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520" y="513348"/>
            <a:ext cx="3429646" cy="18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89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: 圆角 23"/>
          <p:cNvSpPr/>
          <p:nvPr/>
        </p:nvSpPr>
        <p:spPr>
          <a:xfrm>
            <a:off x="1195856" y="1392239"/>
            <a:ext cx="5390597" cy="475124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357745" y="1392239"/>
            <a:ext cx="10187602" cy="4964112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Web3</a:t>
            </a:r>
            <a:r>
              <a:rPr lang="zh-CN" altLang="en-US" dirty="0"/>
              <a:t> 简介、</a:t>
            </a:r>
            <a:r>
              <a:rPr lang="en-US" dirty="0"/>
              <a:t> Web3</a:t>
            </a:r>
            <a:r>
              <a:rPr lang="zh-CN" altLang="en-US" dirty="0"/>
              <a:t> 背后的支撑技术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区块链的基础知识，</a:t>
            </a:r>
            <a:r>
              <a:rPr lang="zh-CN" altLang="en-US" dirty="0" smtClean="0"/>
              <a:t>比特币的</a:t>
            </a:r>
            <a:r>
              <a:rPr lang="zh-CN" altLang="en-US" dirty="0"/>
              <a:t>基础知识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区块链的社会意义，理解 </a:t>
            </a:r>
            <a:r>
              <a:rPr lang="en-US" dirty="0"/>
              <a:t>Web3</a:t>
            </a:r>
            <a:r>
              <a:rPr lang="zh-CN" altLang="en-US" dirty="0"/>
              <a:t>与区块链的关系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加密货币、数字货币 的基础知识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非同质化代币（</a:t>
            </a:r>
            <a:r>
              <a:rPr lang="en-US" dirty="0"/>
              <a:t>NFT</a:t>
            </a:r>
            <a:r>
              <a:rPr lang="zh-CN" altLang="en-US" dirty="0"/>
              <a:t>）的原理，</a:t>
            </a:r>
            <a:r>
              <a:rPr lang="en-US" dirty="0"/>
              <a:t>NFT</a:t>
            </a:r>
            <a:r>
              <a:rPr lang="zh-CN" altLang="en-US" dirty="0"/>
              <a:t> 的典型项目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数字钱包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区块链金融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DAO</a:t>
            </a:r>
            <a:r>
              <a:rPr lang="zh-CN" altLang="en-US" dirty="0"/>
              <a:t> </a:t>
            </a:r>
            <a:r>
              <a:rPr lang="en-US" dirty="0"/>
              <a:t>(</a:t>
            </a:r>
            <a:r>
              <a:rPr lang="zh-CN" altLang="en-US" dirty="0"/>
              <a:t>去中心化自治组织</a:t>
            </a:r>
            <a:r>
              <a:rPr lang="en-US" dirty="0"/>
              <a:t>)</a:t>
            </a:r>
            <a:r>
              <a:rPr lang="zh-CN" altLang="en-US" dirty="0"/>
              <a:t> 的原理与相关调研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元宇宙 简介，元宇宙背后的支撑技术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11405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993739" y="468556"/>
            <a:ext cx="6597079" cy="117892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dirty="0" smtClean="0"/>
              <a:t>Web3</a:t>
            </a:r>
            <a:r>
              <a:rPr lang="zh-CN" altLang="en-US" sz="4800" dirty="0" smtClean="0"/>
              <a:t> 是什么？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93739" y="2212504"/>
            <a:ext cx="7315200" cy="3162830"/>
          </a:xfrm>
        </p:spPr>
        <p:txBody>
          <a:bodyPr/>
          <a:lstStyle/>
          <a:p>
            <a:r>
              <a:rPr lang="zh-CN" altLang="en-US" dirty="0" smtClean="0"/>
              <a:t> 定义</a:t>
            </a:r>
            <a:endParaRPr lang="en-US" altLang="zh-CN" dirty="0" smtClean="0"/>
          </a:p>
          <a:p>
            <a:r>
              <a:rPr lang="zh-CN" altLang="en-US" dirty="0" smtClean="0"/>
              <a:t> 流派</a:t>
            </a:r>
            <a:endParaRPr lang="en-US" altLang="zh-CN" dirty="0" smtClean="0"/>
          </a:p>
          <a:p>
            <a:r>
              <a:rPr lang="zh-CN" altLang="en-US" dirty="0"/>
              <a:t> </a:t>
            </a:r>
            <a:r>
              <a:rPr lang="zh-CN" altLang="en-US" dirty="0" smtClean="0"/>
              <a:t>技术栈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03" y="3354487"/>
            <a:ext cx="4542692" cy="251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Web3</a:t>
            </a:r>
            <a:r>
              <a:rPr lang="zh-CN" altLang="en-US" dirty="0" smtClean="0"/>
              <a:t> 是什么？  </a:t>
            </a:r>
            <a:r>
              <a:rPr lang="en-US" altLang="zh-CN" dirty="0" smtClean="0">
                <a:solidFill>
                  <a:srgbClr val="C00000"/>
                </a:solidFill>
              </a:rPr>
              <a:t>Web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3.0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/>
              <a:t>vs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432FF"/>
                </a:solidFill>
              </a:rPr>
              <a:t>Web3</a:t>
            </a:r>
            <a:r>
              <a:rPr lang="zh-CN" altLang="en-US" dirty="0" smtClean="0"/>
              <a:t> </a:t>
            </a:r>
            <a:r>
              <a:rPr lang="en-US" altLang="zh-CN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69384" y="1160975"/>
            <a:ext cx="11294016" cy="1974285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altLang="zh-CN" sz="1800" b="1" dirty="0" smtClean="0">
                <a:solidFill>
                  <a:srgbClr val="C00000"/>
                </a:solidFill>
              </a:rPr>
              <a:t>Web 3.0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 </a:t>
            </a:r>
            <a:r>
              <a:rPr lang="zh-CN" altLang="en-US" sz="1800" dirty="0" smtClean="0"/>
              <a:t>这个</a:t>
            </a:r>
            <a:r>
              <a:rPr lang="zh-CN" altLang="en-US" sz="1800" b="1" dirty="0" smtClean="0"/>
              <a:t>名词</a:t>
            </a:r>
            <a:r>
              <a:rPr lang="zh-CN" altLang="en-US" sz="1800" dirty="0" smtClean="0"/>
              <a:t>，最初</a:t>
            </a:r>
            <a:r>
              <a:rPr lang="zh-CN" altLang="en-US" sz="1800" dirty="0"/>
              <a:t>是</a:t>
            </a:r>
            <a:r>
              <a:rPr lang="zh-CN" altLang="en-US" sz="1800" dirty="0" smtClean="0"/>
              <a:t>由 </a:t>
            </a:r>
            <a:r>
              <a:rPr lang="en-US" altLang="zh-CN" sz="1800" b="1" dirty="0" smtClean="0"/>
              <a:t>Tim Berners-Lee</a:t>
            </a:r>
            <a:r>
              <a:rPr lang="zh-CN" altLang="en-US" sz="1800" b="1" dirty="0" smtClean="0"/>
              <a:t> </a:t>
            </a:r>
            <a:r>
              <a:rPr lang="zh-CN" altLang="en-US" sz="1800" dirty="0" smtClean="0"/>
              <a:t>在</a:t>
            </a:r>
            <a:r>
              <a:rPr lang="zh-CN" altLang="en-US" sz="1800" dirty="0"/>
              <a:t>互联网泡沫时期提</a:t>
            </a:r>
            <a:r>
              <a:rPr lang="zh-CN" altLang="en-US" sz="1800" dirty="0" smtClean="0"/>
              <a:t>出，指</a:t>
            </a:r>
            <a:r>
              <a:rPr lang="zh-CN" altLang="en-US" sz="1800" dirty="0"/>
              <a:t>一个集成</a:t>
            </a:r>
            <a:r>
              <a:rPr lang="zh-CN" altLang="en-US" sz="1800" dirty="0" smtClean="0"/>
              <a:t>的</a:t>
            </a:r>
            <a:r>
              <a:rPr lang="zh-CN" altLang="en-US" sz="1800" dirty="0" smtClean="0">
                <a:solidFill>
                  <a:srgbClr val="0432FF"/>
                </a:solidFill>
              </a:rPr>
              <a:t>语义网</a:t>
            </a:r>
            <a:endParaRPr lang="en-US" altLang="zh-CN" sz="1800" dirty="0" smtClean="0"/>
          </a:p>
          <a:p>
            <a:pPr marL="1028700" lvl="1" indent="-342900">
              <a:buFont typeface="Courier New" charset="0"/>
              <a:buChar char="o"/>
            </a:pPr>
            <a:r>
              <a:rPr lang="zh-CN" altLang="en-US" sz="1600" dirty="0"/>
              <a:t>一种将信息以更具有结构和含义的方式组织和呈现的网络技术，使计算机能够更好地理解和处理网页上的</a:t>
            </a:r>
            <a:r>
              <a:rPr lang="zh-CN" altLang="en-US" sz="1600" dirty="0" smtClean="0"/>
              <a:t>数据</a:t>
            </a:r>
            <a:endParaRPr lang="en-US" altLang="zh-CN" sz="1600" dirty="0"/>
          </a:p>
          <a:p>
            <a:pPr marL="1028700" lvl="1" indent="-342900">
              <a:buFont typeface="Courier New" charset="0"/>
              <a:buChar char="o"/>
            </a:pPr>
            <a:r>
              <a:rPr lang="zh-CN" altLang="en-US" sz="1600" dirty="0" smtClean="0"/>
              <a:t>互联网</a:t>
            </a:r>
            <a:r>
              <a:rPr lang="zh-CN" altLang="en-US" sz="1600" dirty="0"/>
              <a:t>数据可以</a:t>
            </a:r>
            <a:r>
              <a:rPr lang="zh-CN" altLang="en-US" sz="1600" dirty="0">
                <a:solidFill>
                  <a:srgbClr val="0432FF"/>
                </a:solidFill>
              </a:rPr>
              <a:t>跨越各个应用</a:t>
            </a:r>
            <a:r>
              <a:rPr lang="zh-CN" altLang="en-US" sz="1600" dirty="0"/>
              <a:t>和</a:t>
            </a:r>
            <a:r>
              <a:rPr lang="zh-CN" altLang="en-US" sz="1600" dirty="0">
                <a:solidFill>
                  <a:srgbClr val="0432FF"/>
                </a:solidFill>
              </a:rPr>
              <a:t>系统</a:t>
            </a:r>
            <a:r>
              <a:rPr lang="zh-CN" altLang="en-US" sz="1600" dirty="0"/>
              <a:t>实现</a:t>
            </a:r>
            <a:r>
              <a:rPr lang="zh-CN" altLang="en-US" sz="1600" dirty="0" smtClean="0"/>
              <a:t>机器之间的“可读”</a:t>
            </a:r>
            <a:endParaRPr lang="en-US" altLang="zh-CN" sz="1600" dirty="0" smtClean="0"/>
          </a:p>
          <a:p>
            <a:pPr marL="342900" indent="-342900">
              <a:buFont typeface="Wingdings" charset="2"/>
              <a:buChar char="Ø"/>
            </a:pPr>
            <a:r>
              <a:rPr lang="en-US" altLang="zh-CN" sz="1800" b="1" dirty="0">
                <a:solidFill>
                  <a:srgbClr val="C00000"/>
                </a:solidFill>
              </a:rPr>
              <a:t>Web </a:t>
            </a:r>
            <a:r>
              <a:rPr lang="en-US" altLang="zh-CN" sz="1800" b="1" dirty="0" smtClean="0">
                <a:solidFill>
                  <a:srgbClr val="C00000"/>
                </a:solidFill>
              </a:rPr>
              <a:t>3.0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 </a:t>
            </a:r>
            <a:r>
              <a:rPr lang="zh-CN" altLang="en-US" sz="1800" dirty="0" smtClean="0"/>
              <a:t>的 </a:t>
            </a:r>
            <a:r>
              <a:rPr lang="zh-CN" altLang="en-US" sz="1800" b="1" dirty="0" smtClean="0"/>
              <a:t>概念</a:t>
            </a:r>
            <a:r>
              <a:rPr lang="zh-CN" altLang="en-US" sz="1800" dirty="0" smtClean="0"/>
              <a:t>，</a:t>
            </a:r>
            <a:r>
              <a:rPr lang="en-US" altLang="zh-CN" sz="1800" dirty="0" smtClean="0"/>
              <a:t>2006</a:t>
            </a:r>
            <a:r>
              <a:rPr lang="zh-CN" altLang="en-US" sz="1800" dirty="0" smtClean="0"/>
              <a:t>年由 </a:t>
            </a:r>
            <a:r>
              <a:rPr lang="en-US" altLang="zh-CN" sz="1800" dirty="0" smtClean="0"/>
              <a:t>Jeffrey</a:t>
            </a:r>
            <a:r>
              <a:rPr lang="zh-CN" altLang="en-US" sz="1800" dirty="0" smtClean="0"/>
              <a:t> </a:t>
            </a:r>
            <a:r>
              <a:rPr lang="en-US" altLang="zh-CN" sz="1800" dirty="0" err="1" smtClean="0"/>
              <a:t>Zeldman</a:t>
            </a:r>
            <a:r>
              <a:rPr lang="zh-CN" altLang="en-US" sz="1800" dirty="0" smtClean="0"/>
              <a:t> 首次提及，出现在一篇批评 </a:t>
            </a:r>
            <a:r>
              <a:rPr lang="en-US" altLang="zh-CN" sz="1800" dirty="0" smtClean="0"/>
              <a:t>web2.0</a:t>
            </a:r>
            <a:r>
              <a:rPr lang="zh-CN" altLang="en-US" sz="1800" dirty="0" smtClean="0"/>
              <a:t> 的博客 </a:t>
            </a:r>
            <a:r>
              <a:rPr lang="en-US" altLang="zh-CN" sz="1800" dirty="0" smtClean="0"/>
              <a:t>[1]</a:t>
            </a:r>
          </a:p>
        </p:txBody>
      </p:sp>
      <p:pic>
        <p:nvPicPr>
          <p:cNvPr id="1026" name="Picture 2" descr="https://gimg2.baidu.com/image_search/src=http%3A%2F%2Fdingyue.ws.126.net%2F2019%2F06%2F07%2F227199f2dc4d419785f1ed614de10725.jpeg&amp;refer=http%3A%2F%2Fdingyue.ws.126.net&amp;app=2002&amp;size=f9999,10000&amp;q=a80&amp;n=0&amp;g=0n&amp;fmt=auto?sec=1664443364&amp;t=c1a76950d067a78601541f3d3d93805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r="5147" b="17217"/>
          <a:stretch/>
        </p:blipFill>
        <p:spPr bwMode="auto">
          <a:xfrm>
            <a:off x="933058" y="3727568"/>
            <a:ext cx="4645840" cy="2138650"/>
          </a:xfrm>
          <a:prstGeom prst="rect">
            <a:avLst/>
          </a:prstGeom>
          <a:noFill/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78898" y="6458527"/>
            <a:ext cx="560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charset="0"/>
              </a:rPr>
              <a:t>[</a:t>
            </a:r>
            <a:r>
              <a:rPr lang="en-US" altLang="zh-CN" dirty="0" smtClean="0">
                <a:latin typeface="Times New Roman" charset="0"/>
              </a:rPr>
              <a:t>1</a:t>
            </a:r>
            <a:r>
              <a:rPr lang="en-US" dirty="0" smtClean="0">
                <a:latin typeface="Times New Roman" charset="0"/>
              </a:rPr>
              <a:t>] </a:t>
            </a:r>
            <a:r>
              <a:rPr lang="en-US" dirty="0">
                <a:latin typeface="Times New Roman" charset="0"/>
              </a:rPr>
              <a:t>Jeffrey </a:t>
            </a:r>
            <a:r>
              <a:rPr lang="en-US" dirty="0" err="1">
                <a:latin typeface="Times New Roman" charset="0"/>
              </a:rPr>
              <a:t>Zeldman</a:t>
            </a:r>
            <a:r>
              <a:rPr lang="en-US" dirty="0">
                <a:latin typeface="Times New Roman" charset="0"/>
              </a:rPr>
              <a:t>. </a:t>
            </a:r>
            <a:r>
              <a:rPr lang="en-US" altLang="zh-CN" dirty="0" smtClean="0">
                <a:latin typeface="Times New Roman" charset="0"/>
              </a:rPr>
              <a:t>“</a:t>
            </a:r>
            <a:r>
              <a:rPr lang="en-US" dirty="0" smtClean="0">
                <a:latin typeface="Times New Roman" charset="0"/>
              </a:rPr>
              <a:t>Web </a:t>
            </a:r>
            <a:r>
              <a:rPr lang="en-US" dirty="0">
                <a:latin typeface="Times New Roman" charset="0"/>
              </a:rPr>
              <a:t>3.0. A list </a:t>
            </a:r>
            <a:r>
              <a:rPr lang="en-US" dirty="0" smtClean="0">
                <a:latin typeface="Times New Roman" charset="0"/>
              </a:rPr>
              <a:t>apart,</a:t>
            </a:r>
            <a:r>
              <a:rPr lang="en-US" altLang="zh-CN" dirty="0" smtClean="0">
                <a:latin typeface="Times New Roman" charset="0"/>
              </a:rPr>
              <a:t>”</a:t>
            </a:r>
            <a:r>
              <a:rPr lang="en-US" dirty="0" smtClean="0">
                <a:latin typeface="Times New Roman" charset="0"/>
              </a:rPr>
              <a:t> </a:t>
            </a:r>
            <a:r>
              <a:rPr lang="en-US" altLang="zh-CN" dirty="0">
                <a:latin typeface="Times New Roman" charset="0"/>
              </a:rPr>
              <a:t>J</a:t>
            </a:r>
            <a:r>
              <a:rPr lang="en-US" altLang="zh-CN" dirty="0" smtClean="0">
                <a:latin typeface="Times New Roman" charset="0"/>
              </a:rPr>
              <a:t>an.</a:t>
            </a:r>
            <a:r>
              <a:rPr lang="zh-CN" altLang="en-US" dirty="0" smtClean="0">
                <a:latin typeface="Times New Roman" charset="0"/>
              </a:rPr>
              <a:t> </a:t>
            </a:r>
            <a:r>
              <a:rPr lang="en-US" dirty="0" smtClean="0">
                <a:latin typeface="Times New Roman" charset="0"/>
              </a:rPr>
              <a:t>1</a:t>
            </a:r>
            <a:r>
              <a:rPr lang="en-US" altLang="zh-CN" dirty="0" smtClean="0">
                <a:latin typeface="Times New Roman" charset="0"/>
              </a:rPr>
              <a:t>7</a:t>
            </a:r>
            <a:r>
              <a:rPr lang="en-US" dirty="0" smtClean="0">
                <a:latin typeface="Times New Roman" charset="0"/>
              </a:rPr>
              <a:t>, </a:t>
            </a:r>
            <a:r>
              <a:rPr lang="en-US" dirty="0">
                <a:latin typeface="Times New Roman" charset="0"/>
              </a:rPr>
              <a:t>2006.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192" y="3724179"/>
            <a:ext cx="3198418" cy="25257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121900" y="4552496"/>
            <a:ext cx="1655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Web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designer,</a:t>
            </a:r>
          </a:p>
          <a:p>
            <a:r>
              <a:rPr lang="en-US" altLang="zh-CN" dirty="0" smtClean="0"/>
              <a:t>Podcaster,</a:t>
            </a:r>
          </a:p>
          <a:p>
            <a:r>
              <a:rPr lang="en-US" altLang="zh-CN" dirty="0" smtClean="0"/>
              <a:t>Founder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19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</a:t>
            </a:r>
            <a:r>
              <a:rPr lang="en-US" altLang="zh-CN" dirty="0" smtClean="0"/>
              <a:t>eb3</a:t>
            </a:r>
            <a:r>
              <a:rPr lang="zh-CN" altLang="en-US" dirty="0" smtClean="0"/>
              <a:t> 是什么？</a:t>
            </a:r>
            <a:r>
              <a:rPr lang="en-US" altLang="zh-CN" dirty="0"/>
              <a:t>(cont.)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60398" y="1209676"/>
            <a:ext cx="10934702" cy="5329237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altLang="zh-CN" sz="1800" dirty="0" smtClean="0"/>
              <a:t>2014</a:t>
            </a:r>
            <a:r>
              <a:rPr lang="zh-CN" altLang="en-US" sz="1800" dirty="0"/>
              <a:t>年，以太坊联合创始人、</a:t>
            </a:r>
            <a:r>
              <a:rPr lang="en-US" altLang="zh-CN" sz="1800" dirty="0" err="1"/>
              <a:t>Polkadot</a:t>
            </a:r>
            <a:r>
              <a:rPr lang="zh-CN" altLang="en-US" sz="1800" dirty="0"/>
              <a:t> 创建者 </a:t>
            </a:r>
            <a:r>
              <a:rPr lang="en-US" altLang="zh-CN" sz="1800" b="1" dirty="0"/>
              <a:t>Gavin Wood</a:t>
            </a:r>
            <a:r>
              <a:rPr lang="zh-CN" altLang="en-US" sz="1800" b="1" dirty="0"/>
              <a:t> </a:t>
            </a:r>
            <a:r>
              <a:rPr lang="zh-CN" altLang="en-US" sz="1800" dirty="0"/>
              <a:t>在一篇名为</a:t>
            </a:r>
            <a:r>
              <a:rPr lang="en-US" altLang="zh-CN" sz="1800" dirty="0"/>
              <a:t>《</a:t>
            </a:r>
            <a:r>
              <a:rPr lang="en-US" altLang="zh-CN" sz="1800" b="1" dirty="0" err="1"/>
              <a:t>DApp</a:t>
            </a:r>
            <a:r>
              <a:rPr lang="zh-CN" altLang="en-US" sz="1800" b="1" dirty="0"/>
              <a:t>：</a:t>
            </a:r>
            <a:r>
              <a:rPr lang="en-US" altLang="zh-CN" sz="1800" b="1" dirty="0"/>
              <a:t>Web </a:t>
            </a:r>
            <a:r>
              <a:rPr lang="en-US" altLang="zh-CN" sz="1800" b="1" dirty="0" smtClean="0"/>
              <a:t>3.0</a:t>
            </a:r>
            <a:r>
              <a:rPr lang="zh-CN" altLang="en-US" sz="1800" b="1" dirty="0" smtClean="0"/>
              <a:t> 是</a:t>
            </a:r>
            <a:r>
              <a:rPr lang="zh-CN" altLang="en-US" sz="1800" b="1" dirty="0"/>
              <a:t>什么</a:t>
            </a:r>
            <a:r>
              <a:rPr lang="en-US" altLang="zh-CN" sz="1800" dirty="0"/>
              <a:t>》</a:t>
            </a:r>
            <a:r>
              <a:rPr lang="zh-CN" altLang="en-US" sz="1800" dirty="0"/>
              <a:t>的博客文章</a:t>
            </a:r>
            <a:r>
              <a:rPr lang="zh-CN" altLang="en-US" sz="1800" dirty="0" smtClean="0"/>
              <a:t>中 </a:t>
            </a:r>
            <a:r>
              <a:rPr lang="zh-CN" altLang="en-US" sz="1800" b="1" dirty="0" smtClean="0"/>
              <a:t>重新</a:t>
            </a:r>
            <a:r>
              <a:rPr lang="zh-CN" altLang="en-US" sz="1800" b="1" dirty="0"/>
              <a:t>定</a:t>
            </a:r>
            <a:r>
              <a:rPr lang="zh-CN" altLang="en-US" sz="1800" b="1" dirty="0" smtClean="0"/>
              <a:t>义 </a:t>
            </a:r>
            <a:r>
              <a:rPr lang="en-US" altLang="zh-CN" sz="1800" b="1" dirty="0" smtClean="0"/>
              <a:t>Web3.0</a:t>
            </a:r>
            <a:endParaRPr lang="en-US" altLang="zh-CN" sz="1800" dirty="0"/>
          </a:p>
          <a:p>
            <a:pPr marL="1028700" lvl="1" indent="-342900">
              <a:buFont typeface="Courier New" charset="0"/>
              <a:buChar char="o"/>
            </a:pPr>
            <a:r>
              <a:rPr lang="en-US" altLang="zh-CN" sz="1800" b="1" dirty="0" smtClean="0">
                <a:solidFill>
                  <a:srgbClr val="0432FF"/>
                </a:solidFill>
              </a:rPr>
              <a:t>Web3</a:t>
            </a:r>
            <a:r>
              <a:rPr lang="zh-CN" altLang="en-US" sz="1800" dirty="0" smtClean="0">
                <a:solidFill>
                  <a:srgbClr val="0432FF"/>
                </a:solidFill>
              </a:rPr>
              <a:t> </a:t>
            </a:r>
            <a:r>
              <a:rPr lang="zh-CN" altLang="en-US" sz="1800" dirty="0"/>
              <a:t>指代 </a:t>
            </a:r>
            <a:r>
              <a:rPr lang="zh-CN" altLang="en-US" sz="1800" b="1" dirty="0">
                <a:solidFill>
                  <a:srgbClr val="C00000"/>
                </a:solidFill>
              </a:rPr>
              <a:t>一种区块链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技术</a:t>
            </a:r>
            <a:endParaRPr lang="en-US" altLang="zh-CN" sz="1800" dirty="0" smtClean="0"/>
          </a:p>
          <a:p>
            <a:pPr marL="1028700" lvl="1" indent="-342900">
              <a:buFont typeface="Courier New" charset="0"/>
              <a:buChar char="o"/>
            </a:pPr>
            <a:r>
              <a:rPr lang="zh-CN" altLang="en-US" sz="1800" dirty="0" smtClean="0"/>
              <a:t>可以</a:t>
            </a:r>
            <a:r>
              <a:rPr lang="zh-CN" altLang="en-US" sz="1800" dirty="0"/>
              <a:t>基于“</a:t>
            </a:r>
            <a:r>
              <a:rPr lang="zh-CN" altLang="en-US" sz="1800" dirty="0">
                <a:solidFill>
                  <a:srgbClr val="0432FF"/>
                </a:solidFill>
              </a:rPr>
              <a:t>无须信任的交互系统</a:t>
            </a:r>
            <a:r>
              <a:rPr lang="zh-CN" altLang="en-US" sz="1800" dirty="0" smtClean="0"/>
              <a:t>” 在 各方</a:t>
            </a:r>
            <a:r>
              <a:rPr lang="zh-CN" altLang="en-US" sz="1800" dirty="0"/>
              <a:t>之间实现创新的交互</a:t>
            </a:r>
            <a:r>
              <a:rPr lang="zh-CN" altLang="en-US" sz="1800" dirty="0" smtClean="0"/>
              <a:t>模式</a:t>
            </a:r>
            <a:endParaRPr lang="en-US" altLang="zh-CN" sz="1800" dirty="0" smtClean="0"/>
          </a:p>
          <a:p>
            <a:pPr marL="342900" lvl="1" indent="-342900">
              <a:lnSpc>
                <a:spcPct val="150000"/>
              </a:lnSpc>
              <a:spcBef>
                <a:spcPts val="1000"/>
              </a:spcBef>
              <a:buFont typeface="Wingdings" charset="2"/>
              <a:buChar char="Ø"/>
            </a:pPr>
            <a:r>
              <a:rPr lang="en-US" altLang="zh-CN" sz="1800" b="1" dirty="0">
                <a:solidFill>
                  <a:srgbClr val="C00000"/>
                </a:solidFill>
              </a:rPr>
              <a:t>Web </a:t>
            </a:r>
            <a:r>
              <a:rPr lang="en-US" altLang="zh-CN" sz="1800" b="1" dirty="0" smtClean="0">
                <a:solidFill>
                  <a:srgbClr val="C00000"/>
                </a:solidFill>
              </a:rPr>
              <a:t>3.0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1800" b="1" dirty="0" smtClean="0">
                <a:solidFill>
                  <a:srgbClr val="C00000"/>
                </a:solidFill>
              </a:rPr>
              <a:t>/</a:t>
            </a:r>
            <a:r>
              <a:rPr lang="zh-CN" altLang="en-US" sz="18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1800" b="1" dirty="0" smtClean="0">
                <a:solidFill>
                  <a:srgbClr val="0432FF"/>
                </a:solidFill>
              </a:rPr>
              <a:t>Web3</a:t>
            </a:r>
            <a:r>
              <a:rPr lang="zh-CN" altLang="en-US" sz="1800" dirty="0"/>
              <a:t> </a:t>
            </a:r>
            <a:r>
              <a:rPr lang="en-US" altLang="zh-CN" sz="1800" dirty="0" smtClean="0"/>
              <a:t>——</a:t>
            </a:r>
            <a:r>
              <a:rPr lang="zh-CN" altLang="en-US" sz="1800" dirty="0" smtClean="0"/>
              <a:t> 第三</a:t>
            </a:r>
            <a:r>
              <a:rPr lang="zh-CN" altLang="en-US" sz="1800" dirty="0"/>
              <a:t>代互联网，基于 </a:t>
            </a:r>
            <a:r>
              <a:rPr lang="zh-CN" altLang="en-US" sz="1800" b="1" dirty="0">
                <a:solidFill>
                  <a:srgbClr val="0432FF"/>
                </a:solidFill>
              </a:rPr>
              <a:t>区块链技术 </a:t>
            </a:r>
            <a:r>
              <a:rPr lang="zh-CN" altLang="en-US" sz="1800" dirty="0"/>
              <a:t>的 </a:t>
            </a:r>
            <a:r>
              <a:rPr lang="zh-CN" altLang="en-US" sz="1800" b="1" dirty="0"/>
              <a:t>去中心化在线生态</a:t>
            </a:r>
            <a:r>
              <a:rPr lang="zh-CN" altLang="en-US" sz="1800" b="1" dirty="0" smtClean="0"/>
              <a:t>系统</a:t>
            </a:r>
            <a:endParaRPr lang="en-US" altLang="zh-CN" sz="1800" dirty="0" smtClean="0"/>
          </a:p>
          <a:p>
            <a:pPr marL="1028700" lvl="1" indent="-342900">
              <a:buFont typeface="Courier New" charset="0"/>
              <a:buChar char="o"/>
            </a:pPr>
            <a:r>
              <a:rPr lang="zh-CN" altLang="en-US" sz="1800" b="1" dirty="0" smtClean="0"/>
              <a:t>技术合集</a:t>
            </a:r>
            <a:r>
              <a:rPr lang="zh-CN" altLang="en-US" sz="1800" dirty="0" smtClean="0"/>
              <a:t>：新</a:t>
            </a:r>
            <a:r>
              <a:rPr lang="zh-CN" altLang="en-US" sz="1800" dirty="0"/>
              <a:t>的</a:t>
            </a:r>
            <a:r>
              <a:rPr lang="zh-CN" altLang="en-US" sz="1800" dirty="0">
                <a:solidFill>
                  <a:srgbClr val="C00000"/>
                </a:solidFill>
              </a:rPr>
              <a:t>技术</a:t>
            </a:r>
            <a:r>
              <a:rPr lang="zh-CN" altLang="en-US" sz="1800" dirty="0"/>
              <a:t>、新的</a:t>
            </a:r>
            <a:r>
              <a:rPr lang="zh-CN" altLang="en-US" sz="1800" dirty="0">
                <a:solidFill>
                  <a:srgbClr val="C00000"/>
                </a:solidFill>
              </a:rPr>
              <a:t>范式</a:t>
            </a:r>
            <a:r>
              <a:rPr lang="zh-CN" altLang="en-US" sz="1800" dirty="0"/>
              <a:t>、新的</a:t>
            </a:r>
            <a:r>
              <a:rPr lang="zh-CN" altLang="en-US" sz="1800" dirty="0">
                <a:solidFill>
                  <a:srgbClr val="C00000"/>
                </a:solidFill>
              </a:rPr>
              <a:t>组织</a:t>
            </a:r>
            <a:r>
              <a:rPr lang="zh-CN" altLang="en-US" sz="1800" dirty="0" smtClean="0">
                <a:solidFill>
                  <a:srgbClr val="C00000"/>
                </a:solidFill>
              </a:rPr>
              <a:t>形式、</a:t>
            </a:r>
            <a:r>
              <a:rPr lang="zh-CN" altLang="en-US" sz="1800" dirty="0" smtClean="0"/>
              <a:t>以及</a:t>
            </a:r>
            <a:r>
              <a:rPr lang="zh-CN" altLang="en-US" sz="1800" dirty="0"/>
              <a:t>对应</a:t>
            </a:r>
            <a:r>
              <a:rPr lang="zh-CN" altLang="en-US" sz="1800" dirty="0" smtClean="0"/>
              <a:t>的 </a:t>
            </a:r>
            <a:r>
              <a:rPr lang="zh-CN" altLang="en-US" sz="1800" dirty="0" smtClean="0">
                <a:solidFill>
                  <a:srgbClr val="C00000"/>
                </a:solidFill>
              </a:rPr>
              <a:t>价值观</a:t>
            </a:r>
            <a:r>
              <a:rPr lang="zh-CN" altLang="en-US" sz="1800" dirty="0" smtClean="0"/>
              <a:t> 与 </a:t>
            </a:r>
            <a:r>
              <a:rPr lang="zh-CN" altLang="en-US" sz="1800" dirty="0" smtClean="0">
                <a:solidFill>
                  <a:srgbClr val="C00000"/>
                </a:solidFill>
              </a:rPr>
              <a:t>世界观</a:t>
            </a:r>
            <a:endParaRPr lang="en-US" altLang="zh-CN" sz="1800" dirty="0" smtClean="0"/>
          </a:p>
          <a:p>
            <a:pPr marL="1028700" lvl="1" indent="-342900">
              <a:buFont typeface="Courier New" charset="0"/>
              <a:buChar char="o"/>
            </a:pPr>
            <a:r>
              <a:rPr lang="zh-CN" altLang="en-US" sz="1800" dirty="0" smtClean="0"/>
              <a:t>一</a:t>
            </a:r>
            <a:r>
              <a:rPr lang="zh-CN" altLang="en-US" sz="1800" dirty="0"/>
              <a:t>名传统投资机构合伙人</a:t>
            </a:r>
            <a:r>
              <a:rPr lang="zh-CN" altLang="en-US" sz="1800" dirty="0" smtClean="0"/>
              <a:t>认为</a:t>
            </a:r>
            <a:r>
              <a:rPr lang="en-US" altLang="zh-CN" sz="1800" dirty="0" smtClean="0"/>
              <a:t>:</a:t>
            </a:r>
            <a:r>
              <a:rPr lang="zh-CN" altLang="en-US" sz="1800" dirty="0" smtClean="0"/>
              <a:t> “目前 </a:t>
            </a:r>
            <a:r>
              <a:rPr lang="en-US" altLang="zh-CN" sz="1800" dirty="0" smtClean="0"/>
              <a:t>Web3</a:t>
            </a:r>
            <a:r>
              <a:rPr lang="zh-CN" altLang="en-US" sz="1800" dirty="0" smtClean="0"/>
              <a:t> 行业</a:t>
            </a:r>
            <a:r>
              <a:rPr lang="zh-CN" altLang="en-US" sz="1800" dirty="0"/>
              <a:t>，很</a:t>
            </a:r>
            <a:r>
              <a:rPr lang="zh-CN" altLang="en-US" sz="1800" dirty="0" smtClean="0"/>
              <a:t>像 </a:t>
            </a:r>
            <a:r>
              <a:rPr lang="en-US" altLang="zh-CN" sz="1800" dirty="0" smtClean="0"/>
              <a:t>2000</a:t>
            </a:r>
            <a:r>
              <a:rPr lang="zh-CN" altLang="en-US" sz="1800" dirty="0" smtClean="0"/>
              <a:t> 年</a:t>
            </a:r>
            <a:r>
              <a:rPr lang="zh-CN" altLang="en-US" sz="1800" dirty="0"/>
              <a:t>的互联网</a:t>
            </a:r>
            <a:r>
              <a:rPr lang="zh-CN" altLang="en-US" sz="1800" dirty="0" smtClean="0"/>
              <a:t>”</a:t>
            </a:r>
            <a:endParaRPr lang="en-US" altLang="zh-CN" sz="1800" dirty="0"/>
          </a:p>
        </p:txBody>
      </p:sp>
      <p:pic>
        <p:nvPicPr>
          <p:cNvPr id="2050" name="Picture 2" descr="https://gimg2.baidu.com/image_search/src=http%3A%2F%2Fimg.learnblockchain.cn%2Fattachments%2F2021%2F06%2Fso5TrPL960bf2dda51451.png&amp;refer=http%3A%2F%2Fimg.learnblockchain.cn&amp;app=2002&amp;size=f9999,10000&amp;q=a80&amp;n=0&amp;g=0n&amp;fmt=auto?sec=1664443628&amp;t=78aa2a3cb3097b3c4cc3f75cda56c4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536" y="4481935"/>
            <a:ext cx="5575943" cy="187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34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</a:t>
            </a:r>
            <a:r>
              <a:rPr lang="en-US" altLang="zh-CN" dirty="0" smtClean="0"/>
              <a:t>eb3</a:t>
            </a:r>
            <a:r>
              <a:rPr lang="zh-CN" altLang="en-US" dirty="0" smtClean="0"/>
              <a:t> 项目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27337" y="1207573"/>
            <a:ext cx="10875963" cy="3755494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altLang="zh-CN" sz="2000" dirty="0" smtClean="0"/>
              <a:t>Web3 </a:t>
            </a:r>
            <a:r>
              <a:rPr lang="zh-CN" altLang="en-US" sz="2000" dirty="0" smtClean="0"/>
              <a:t>行业的雏形产品，比如</a:t>
            </a:r>
            <a:endParaRPr lang="en-US" altLang="zh-CN" sz="2000" dirty="0" smtClean="0"/>
          </a:p>
          <a:p>
            <a:pPr marL="1028700" lvl="1" indent="-342900">
              <a:buFont typeface="Courier New" charset="0"/>
              <a:buChar char="o"/>
            </a:pPr>
            <a:r>
              <a:rPr lang="zh-CN" altLang="en-US" sz="2000" dirty="0" smtClean="0"/>
              <a:t>被</a:t>
            </a:r>
            <a:r>
              <a:rPr lang="zh-CN" altLang="en-US" sz="2000" dirty="0"/>
              <a:t>视为去中心化的</a:t>
            </a:r>
            <a:r>
              <a:rPr lang="zh-CN" altLang="en-US" sz="2000" dirty="0" smtClean="0"/>
              <a:t>支付钱包 </a:t>
            </a:r>
            <a:r>
              <a:rPr lang="en-US" altLang="zh-CN" sz="2000" dirty="0" err="1"/>
              <a:t>MetaMask</a:t>
            </a:r>
            <a:r>
              <a:rPr lang="zh-CN" altLang="en-US" sz="2000" dirty="0" smtClean="0"/>
              <a:t>，</a:t>
            </a:r>
            <a:endParaRPr lang="en-US" altLang="zh-CN" sz="2000" dirty="0" smtClean="0"/>
          </a:p>
          <a:p>
            <a:pPr marL="1028700" lvl="1" indent="-342900">
              <a:buFont typeface="Courier New" charset="0"/>
              <a:buChar char="o"/>
            </a:pPr>
            <a:r>
              <a:rPr lang="zh-CN" altLang="en-US" sz="2000" dirty="0" smtClean="0"/>
              <a:t>被</a:t>
            </a:r>
            <a:r>
              <a:rPr lang="zh-CN" altLang="en-US" sz="2000" dirty="0"/>
              <a:t>视为去中心化</a:t>
            </a:r>
            <a:r>
              <a:rPr lang="zh-CN" altLang="en-US" sz="2000" dirty="0" smtClean="0"/>
              <a:t>的音乐分享 </a:t>
            </a:r>
            <a:r>
              <a:rPr lang="en-US" altLang="zh-CN" sz="2000" dirty="0" err="1"/>
              <a:t>Audius</a:t>
            </a:r>
            <a:r>
              <a:rPr lang="zh-CN" altLang="en-US" sz="2000" dirty="0" smtClean="0"/>
              <a:t>，</a:t>
            </a:r>
            <a:endParaRPr lang="en-US" altLang="zh-CN" sz="2000" dirty="0" smtClean="0"/>
          </a:p>
          <a:p>
            <a:pPr marL="1028700" lvl="1" indent="-342900">
              <a:buFont typeface="Courier New" charset="0"/>
              <a:buChar char="o"/>
            </a:pPr>
            <a:r>
              <a:rPr lang="zh-CN" altLang="en-US" sz="2000" dirty="0" smtClean="0"/>
              <a:t>以及</a:t>
            </a:r>
            <a:r>
              <a:rPr lang="zh-CN" altLang="en-US" sz="2000" dirty="0"/>
              <a:t>全球最大 </a:t>
            </a:r>
            <a:r>
              <a:rPr lang="en-US" altLang="zh-CN" sz="2000" dirty="0"/>
              <a:t>NFT </a:t>
            </a:r>
            <a:r>
              <a:rPr lang="zh-CN" altLang="en-US" sz="2000" dirty="0"/>
              <a:t>交易平台 </a:t>
            </a:r>
            <a:r>
              <a:rPr lang="en-US" altLang="zh-CN" sz="2000" dirty="0" err="1" smtClean="0"/>
              <a:t>Opensea</a:t>
            </a:r>
            <a:endParaRPr lang="en-US" altLang="zh-CN" sz="2000" dirty="0" smtClean="0"/>
          </a:p>
          <a:p>
            <a:pPr marL="1028700" lvl="1" indent="-342900">
              <a:lnSpc>
                <a:spcPct val="100000"/>
              </a:lnSpc>
              <a:buFont typeface="Courier New" panose="02070409020205090404" charset="0"/>
              <a:buChar char="o"/>
            </a:pP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GameFi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代表：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Step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</a:p>
          <a:p>
            <a:pPr marL="1028700" lvl="1" indent="-342900">
              <a:lnSpc>
                <a:spcPct val="100000"/>
              </a:lnSpc>
              <a:buFont typeface="Courier New" panose="02070409020205090404" charset="0"/>
              <a:buChar char="o"/>
            </a:pPr>
            <a:r>
              <a:rPr lang="en-US" altLang="zh-CN" sz="2000" dirty="0" err="1"/>
              <a:t>LetMeSpeak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Learn2Earn</a:t>
            </a:r>
          </a:p>
          <a:p>
            <a:pPr marL="1028700" lvl="1" indent="-342900">
              <a:lnSpc>
                <a:spcPct val="100000"/>
              </a:lnSpc>
              <a:buFont typeface="Courier New" panose="02070409020205090404" charset="0"/>
              <a:buChar char="o"/>
            </a:pP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SocialFi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028700" lvl="1" indent="-342900">
              <a:lnSpc>
                <a:spcPct val="100000"/>
              </a:lnSpc>
              <a:buFont typeface="Courier New" panose="02070409020205090404" charset="0"/>
              <a:buChar char="o"/>
            </a:pPr>
            <a:r>
              <a:rPr lang="en-US" altLang="zh-CN" sz="2000" dirty="0" err="1"/>
              <a:t>DeFi</a:t>
            </a:r>
            <a:r>
              <a:rPr lang="zh-CN" altLang="en-US" sz="2000" dirty="0"/>
              <a:t> </a:t>
            </a:r>
            <a:r>
              <a:rPr lang="mr-IN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lang="en-US" altLang="zh-CN" sz="2000" dirty="0" smtClean="0"/>
          </a:p>
          <a:p>
            <a:pPr marL="342900" indent="-342900">
              <a:buFont typeface="Wingdings" charset="2"/>
              <a:buChar char="q"/>
            </a:pPr>
            <a:r>
              <a:rPr lang="zh-CN" altLang="en-US" sz="2000" dirty="0" smtClean="0"/>
              <a:t>这些</a:t>
            </a:r>
            <a:r>
              <a:rPr lang="zh-CN" altLang="en-US" sz="2000" dirty="0"/>
              <a:t>去</a:t>
            </a:r>
            <a:r>
              <a:rPr lang="zh-CN" altLang="en-US" sz="2000" dirty="0" smtClean="0"/>
              <a:t>中心化的</a:t>
            </a:r>
            <a:r>
              <a:rPr lang="zh-CN" altLang="en-US" sz="2000" dirty="0"/>
              <a:t>应用已经在全球范围内吸引了千百万的</a:t>
            </a:r>
            <a:r>
              <a:rPr lang="zh-CN" altLang="en-US" sz="2000" dirty="0" smtClean="0"/>
              <a:t>用户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90" y="5004836"/>
            <a:ext cx="2383915" cy="14326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602" y="1646079"/>
            <a:ext cx="3460336" cy="1593248"/>
          </a:xfrm>
          <a:prstGeom prst="rect">
            <a:avLst/>
          </a:prstGeom>
        </p:spPr>
      </p:pic>
      <p:pic>
        <p:nvPicPr>
          <p:cNvPr id="16" name="Picture 2" descr="http://i7.hexun.com/2022-06-07/2060964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320" y="4891714"/>
            <a:ext cx="3360208" cy="156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131" y="5081946"/>
            <a:ext cx="3862917" cy="112755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901392" y="651191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GameFi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507494" y="331376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NFT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Trading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64279" y="6511914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Digital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Wallet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395840" y="6352144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去</a:t>
            </a:r>
            <a:r>
              <a:rPr lang="zh-CN" altLang="en-US" smtClean="0"/>
              <a:t>中心化 音乐平台</a:t>
            </a:r>
            <a:endParaRPr lang="en-US" dirty="0"/>
          </a:p>
        </p:txBody>
      </p:sp>
      <p:pic>
        <p:nvPicPr>
          <p:cNvPr id="13" name="图片 15">
            <a:extLst>
              <a:ext uri="{FF2B5EF4-FFF2-40B4-BE49-F238E27FC236}">
                <a16:creationId xmlns="" xmlns:a16="http://schemas.microsoft.com/office/drawing/2014/main" id="{60CE1ABB-CFC1-4635-01A2-95E17B231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267" y="1389817"/>
            <a:ext cx="1195562" cy="18495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83986" y="331376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Learn2Earn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92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6512" y="0"/>
            <a:ext cx="2736304" cy="6858000"/>
          </a:xfrm>
          <a:prstGeom prst="rect">
            <a:avLst/>
          </a:prstGeom>
          <a:solidFill>
            <a:srgbClr val="014924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28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3749920" y="2247109"/>
            <a:ext cx="6308480" cy="1882567"/>
          </a:xfrm>
        </p:spPr>
        <p:txBody>
          <a:bodyPr wrap="square" anchor="ctr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3600" b="1" spc="200" dirty="0" smtClean="0">
                <a:ea typeface="微软雅黑" panose="020B0503020204020204" charset="-122"/>
              </a:rPr>
              <a:t>1</a:t>
            </a:r>
            <a:r>
              <a:rPr kumimoji="1" lang="zh-CN" altLang="en-US" sz="3600" b="1" spc="200" dirty="0" smtClean="0">
                <a:ea typeface="微软雅黑" panose="020B0503020204020204" charset="-122"/>
              </a:rPr>
              <a:t>、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sz="3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、什么是 </a:t>
            </a:r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Web3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8770" y="3023109"/>
            <a:ext cx="2465740" cy="848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48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Outline</a:t>
            </a:r>
            <a:endParaRPr lang="zh-CN" altLang="en-US" sz="43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25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65"/>
    </mc:Choice>
    <mc:Fallback xmlns="">
      <p:transition spd="slow" advTm="666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</a:t>
            </a:r>
            <a:r>
              <a:rPr lang="en-US" altLang="zh-CN" dirty="0" smtClean="0"/>
              <a:t>eb3</a:t>
            </a:r>
            <a:r>
              <a:rPr lang="zh-CN" altLang="en-US" dirty="0" smtClean="0"/>
              <a:t> 项目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60401" y="1392239"/>
            <a:ext cx="4874126" cy="757403"/>
          </a:xfrm>
        </p:spPr>
        <p:txBody>
          <a:bodyPr/>
          <a:lstStyle/>
          <a:p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GameFi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代表：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StepN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4" name="Picture 2" descr="http://i7.hexun.com/2022-06-07/2060964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758" y="1315354"/>
            <a:ext cx="3360208" cy="156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297830" y="293555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GameFi</a:t>
            </a:r>
            <a:endParaRPr lang="en-US" dirty="0"/>
          </a:p>
        </p:txBody>
      </p:sp>
      <p:pic>
        <p:nvPicPr>
          <p:cNvPr id="16" name="图片 8">
            <a:extLst>
              <a:ext uri="{FF2B5EF4-FFF2-40B4-BE49-F238E27FC236}">
                <a16:creationId xmlns="" xmlns:a16="http://schemas.microsoft.com/office/drawing/2014/main" id="{4B8970C9-FA82-ED3D-FCD6-DB6940D85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57" y="3591539"/>
            <a:ext cx="4379523" cy="2684124"/>
          </a:xfrm>
          <a:prstGeom prst="rect">
            <a:avLst/>
          </a:prstGeom>
        </p:spPr>
      </p:pic>
      <p:pic>
        <p:nvPicPr>
          <p:cNvPr id="17" name="图片 10">
            <a:extLst>
              <a:ext uri="{FF2B5EF4-FFF2-40B4-BE49-F238E27FC236}">
                <a16:creationId xmlns="" xmlns:a16="http://schemas.microsoft.com/office/drawing/2014/main" id="{0BA8D951-8766-A3BD-8383-949BF0AFE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0014" y="1343348"/>
            <a:ext cx="2279150" cy="4932315"/>
          </a:xfrm>
          <a:prstGeom prst="rect">
            <a:avLst/>
          </a:prstGeom>
        </p:spPr>
      </p:pic>
      <p:sp>
        <p:nvSpPr>
          <p:cNvPr id="18" name="内容占位符 4">
            <a:extLst>
              <a:ext uri="{FF2B5EF4-FFF2-40B4-BE49-F238E27FC236}">
                <a16:creationId xmlns="" xmlns:a16="http://schemas.microsoft.com/office/drawing/2014/main" id="{A3A3023B-0230-4A40-9FC9-2F583F870B65}"/>
              </a:ext>
            </a:extLst>
          </p:cNvPr>
          <p:cNvSpPr txBox="1">
            <a:spLocks/>
          </p:cNvSpPr>
          <p:nvPr/>
        </p:nvSpPr>
        <p:spPr>
          <a:xfrm>
            <a:off x="799943" y="2534355"/>
            <a:ext cx="3536514" cy="3282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46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F3E8E5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34" indent="-228611" algn="l" defTabSz="914446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3E8E5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57" indent="-228611" algn="l" defTabSz="914446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3E8E5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80" indent="-228611" algn="l" defTabSz="914446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3E8E5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503" indent="-228611" algn="l" defTabSz="914446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3E8E5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zh-CN" altLang="en-US" sz="2000" dirty="0" smtClean="0">
                <a:solidFill>
                  <a:schemeClr val="tx1"/>
                </a:solidFill>
              </a:rPr>
              <a:t>项目方设计 跑鞋 </a:t>
            </a:r>
            <a:r>
              <a:rPr lang="en-US" altLang="zh-CN" sz="2000" dirty="0" smtClean="0">
                <a:solidFill>
                  <a:schemeClr val="tx1"/>
                </a:solidFill>
              </a:rPr>
              <a:t>NFT</a:t>
            </a:r>
            <a:r>
              <a:rPr lang="zh-CN" altLang="en-US" sz="2000" dirty="0" smtClean="0">
                <a:solidFill>
                  <a:schemeClr val="tx1"/>
                </a:solidFill>
              </a:rPr>
              <a:t>。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 smtClean="0">
                <a:solidFill>
                  <a:schemeClr val="tx1"/>
                </a:solidFill>
              </a:rPr>
              <a:t>用户用跑鞋运动可以获得代币奖励用来升级跑鞋或铸造新鞋。</a:t>
            </a:r>
            <a:endParaRPr lang="en-US" altLang="zh-CN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74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</a:t>
            </a:r>
            <a:r>
              <a:rPr lang="en-US" altLang="zh-CN" dirty="0" smtClean="0"/>
              <a:t>eb3</a:t>
            </a:r>
            <a:r>
              <a:rPr lang="zh-CN" altLang="en-US" dirty="0" smtClean="0"/>
              <a:t> 项目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60401" y="1392239"/>
            <a:ext cx="4874126" cy="7574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LearnFi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代表：</a:t>
            </a: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LetMeSpeak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内容占位符 4">
            <a:extLst>
              <a:ext uri="{FF2B5EF4-FFF2-40B4-BE49-F238E27FC236}">
                <a16:creationId xmlns="" xmlns:a16="http://schemas.microsoft.com/office/drawing/2014/main" id="{A3A3023B-0230-4A40-9FC9-2F583F870B65}"/>
              </a:ext>
            </a:extLst>
          </p:cNvPr>
          <p:cNvSpPr txBox="1">
            <a:spLocks/>
          </p:cNvSpPr>
          <p:nvPr/>
        </p:nvSpPr>
        <p:spPr>
          <a:xfrm>
            <a:off x="799943" y="2534355"/>
            <a:ext cx="3536514" cy="3282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46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F3E8E5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34" indent="-228611" algn="l" defTabSz="914446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3E8E5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57" indent="-228611" algn="l" defTabSz="914446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3E8E5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80" indent="-228611" algn="l" defTabSz="914446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3E8E5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503" indent="-228611" algn="l" defTabSz="914446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3E8E5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</a:rPr>
              <a:t>语言学习主题。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</a:rPr>
              <a:t>项目方设计 角色 </a:t>
            </a:r>
            <a:r>
              <a:rPr lang="en-US" altLang="zh-CN" sz="2000" dirty="0">
                <a:solidFill>
                  <a:schemeClr val="tx1"/>
                </a:solidFill>
              </a:rPr>
              <a:t>NFT</a:t>
            </a:r>
            <a:r>
              <a:rPr lang="zh-CN" altLang="en-US" sz="2000" dirty="0">
                <a:solidFill>
                  <a:schemeClr val="tx1"/>
                </a:solidFill>
              </a:rPr>
              <a:t>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</a:rPr>
              <a:t>用户购买角色学习语言获得奖励。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pic>
        <p:nvPicPr>
          <p:cNvPr id="9" name="图片 15">
            <a:extLst>
              <a:ext uri="{FF2B5EF4-FFF2-40B4-BE49-F238E27FC236}">
                <a16:creationId xmlns="" xmlns:a16="http://schemas.microsoft.com/office/drawing/2014/main" id="{60CE1ABB-CFC1-4635-01A2-95E17B231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219" y="1389211"/>
            <a:ext cx="1195562" cy="1849510"/>
          </a:xfrm>
          <a:prstGeom prst="rect">
            <a:avLst/>
          </a:prstGeom>
        </p:spPr>
      </p:pic>
      <p:pic>
        <p:nvPicPr>
          <p:cNvPr id="10" name="图片 17">
            <a:extLst>
              <a:ext uri="{FF2B5EF4-FFF2-40B4-BE49-F238E27FC236}">
                <a16:creationId xmlns="" xmlns:a16="http://schemas.microsoft.com/office/drawing/2014/main" id="{057AA9B3-BB63-2666-09EB-95C8CFA4C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000" y="1361464"/>
            <a:ext cx="3266613" cy="1905004"/>
          </a:xfrm>
          <a:prstGeom prst="rect">
            <a:avLst/>
          </a:prstGeom>
        </p:spPr>
      </p:pic>
      <p:pic>
        <p:nvPicPr>
          <p:cNvPr id="11" name="图片 21">
            <a:extLst>
              <a:ext uri="{FF2B5EF4-FFF2-40B4-BE49-F238E27FC236}">
                <a16:creationId xmlns="" xmlns:a16="http://schemas.microsoft.com/office/drawing/2014/main" id="{8C3554CC-F38E-FC62-FCD5-2D7700F27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997" y="3508479"/>
            <a:ext cx="5511542" cy="262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</a:t>
            </a:r>
            <a:r>
              <a:rPr lang="en-US" altLang="zh-CN" dirty="0" smtClean="0"/>
              <a:t>eb3</a:t>
            </a:r>
            <a:r>
              <a:rPr lang="zh-CN" altLang="en-US" dirty="0" smtClean="0"/>
              <a:t> 项目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96941" y="1319679"/>
            <a:ext cx="10875963" cy="2097721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altLang="zh-CN" sz="2000" dirty="0" smtClean="0"/>
              <a:t>Web3 </a:t>
            </a:r>
            <a:r>
              <a:rPr lang="zh-CN" altLang="en-US" sz="2000" dirty="0" smtClean="0"/>
              <a:t>新赛道 </a:t>
            </a:r>
            <a:r>
              <a:rPr lang="en-US" altLang="zh-CN" sz="2000" dirty="0" smtClean="0"/>
              <a:t>——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SocialFi</a:t>
            </a:r>
            <a:endParaRPr lang="en-US" altLang="zh-CN" sz="2000" dirty="0" smtClean="0"/>
          </a:p>
          <a:p>
            <a:pPr marL="311150" lvl="1" indent="311150">
              <a:buFont typeface="Courier New" charset="0"/>
              <a:buChar char="o"/>
            </a:pPr>
            <a:r>
              <a:rPr lang="zh-CN" altLang="en-US" sz="1600" dirty="0"/>
              <a:t>将社交价值货币化，使得“社交价值”这种无形资产具有流动性</a:t>
            </a:r>
            <a:endParaRPr lang="en-US" altLang="zh-CN" sz="1600" dirty="0"/>
          </a:p>
          <a:p>
            <a:pPr marL="311150" lvl="1" indent="311150">
              <a:buFont typeface="Courier New" charset="0"/>
              <a:buChar char="o"/>
            </a:pPr>
            <a:r>
              <a:rPr lang="zh-CN" altLang="en-US" sz="1600" dirty="0"/>
              <a:t>时间是每个人最稀缺的资源，也是最可量化的资源</a:t>
            </a:r>
            <a:endParaRPr lang="en-US" altLang="zh-CN" sz="1600" dirty="0"/>
          </a:p>
          <a:p>
            <a:pPr marL="311150" lvl="1" indent="311150">
              <a:buFont typeface="Courier New" charset="0"/>
              <a:buChar char="o"/>
            </a:pPr>
            <a:r>
              <a:rPr lang="en-US" altLang="zh-CN" sz="1600" dirty="0"/>
              <a:t>KOL</a:t>
            </a:r>
            <a:r>
              <a:rPr lang="zh-CN" altLang="en-US" sz="1600" dirty="0"/>
              <a:t> </a:t>
            </a:r>
            <a:r>
              <a:rPr lang="en-US" altLang="zh-CN" sz="1600" dirty="0"/>
              <a:t>(Key Opinion Leader</a:t>
            </a:r>
            <a:r>
              <a:rPr lang="zh-CN" altLang="en-US" sz="1600" dirty="0"/>
              <a:t>，关键意见领袖、大</a:t>
            </a:r>
            <a:r>
              <a:rPr lang="en-US" altLang="zh-CN" sz="1600" dirty="0"/>
              <a:t>V)</a:t>
            </a:r>
            <a:r>
              <a:rPr lang="zh-CN" altLang="en-US" sz="1600" dirty="0"/>
              <a:t> 的单位时间价值高于普通人</a:t>
            </a:r>
            <a:endParaRPr lang="en-US" altLang="zh-CN" sz="1600" dirty="0"/>
          </a:p>
          <a:p>
            <a:pPr marL="311150" lvl="1" indent="311150">
              <a:buFont typeface="Courier New" charset="0"/>
              <a:buChar char="o"/>
            </a:pPr>
            <a:r>
              <a:rPr lang="zh-CN" altLang="en-US" sz="1600" dirty="0"/>
              <a:t>在 </a:t>
            </a:r>
            <a:r>
              <a:rPr lang="en-US" altLang="zh-CN" sz="1600" dirty="0"/>
              <a:t>Time Store</a:t>
            </a:r>
            <a:r>
              <a:rPr lang="zh-CN" altLang="en-US" sz="1600" dirty="0"/>
              <a:t> 中，粉丝可以</a:t>
            </a:r>
            <a:r>
              <a:rPr lang="zh-CN" altLang="en-US" sz="1600" dirty="0" smtClean="0"/>
              <a:t>购买名为 </a:t>
            </a:r>
            <a:r>
              <a:rPr lang="en-US" altLang="zh-CN" sz="1600" b="1" dirty="0"/>
              <a:t>KOL</a:t>
            </a:r>
            <a:r>
              <a:rPr lang="zh-CN" altLang="en-US" sz="1600" dirty="0"/>
              <a:t> 的 </a:t>
            </a:r>
            <a:r>
              <a:rPr lang="zh-CN" altLang="en-US" sz="1600" dirty="0">
                <a:solidFill>
                  <a:srgbClr val="C00000"/>
                </a:solidFill>
              </a:rPr>
              <a:t>代币</a:t>
            </a:r>
            <a:r>
              <a:rPr lang="zh-CN" altLang="en-US" sz="1600" dirty="0"/>
              <a:t>，就是购买其时间</a:t>
            </a:r>
            <a:r>
              <a:rPr lang="en-US" altLang="zh-CN" sz="1600" dirty="0"/>
              <a:t>:</a:t>
            </a:r>
            <a:r>
              <a:rPr lang="zh-CN" altLang="en-US" sz="1600" dirty="0"/>
              <a:t> 线上线下沟通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6034923" y="395129"/>
            <a:ext cx="3401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system-ui" charset="0"/>
              </a:rPr>
              <a:t>KOL</a:t>
            </a:r>
            <a:r>
              <a:rPr lang="zh-CN" altLang="en-US" dirty="0" smtClean="0">
                <a:latin typeface="system-ui" charset="0"/>
              </a:rPr>
              <a:t> </a:t>
            </a:r>
            <a:r>
              <a:rPr lang="en-US" dirty="0" smtClean="0">
                <a:latin typeface="system-ui" charset="0"/>
              </a:rPr>
              <a:t>时间交易平台</a:t>
            </a:r>
            <a:r>
              <a:rPr lang="zh-CN" altLang="en-US" dirty="0" smtClean="0">
                <a:latin typeface="system-ui" charset="0"/>
              </a:rPr>
              <a:t>： </a:t>
            </a:r>
            <a:r>
              <a:rPr lang="en-US" dirty="0" smtClean="0">
                <a:latin typeface="system-ui" charset="0"/>
              </a:rPr>
              <a:t>Time </a:t>
            </a:r>
            <a:r>
              <a:rPr lang="en-US" dirty="0">
                <a:latin typeface="system-ui" charset="0"/>
              </a:rPr>
              <a:t>Store</a:t>
            </a:r>
            <a:endParaRPr lang="en-US" dirty="0"/>
          </a:p>
        </p:txBody>
      </p:sp>
      <p:pic>
        <p:nvPicPr>
          <p:cNvPr id="9" name="Picture 2" descr="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500" y="3542644"/>
            <a:ext cx="4895872" cy="212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96" y="3417400"/>
            <a:ext cx="4271049" cy="323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OL Marketing in 2021 and Why It Is Effective | Insight | AsiaPac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916" y="1153945"/>
            <a:ext cx="3017939" cy="226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699788" y="5523250"/>
            <a:ext cx="45580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zh-CN" altLang="en-US" sz="1200" dirty="0">
                <a:latin typeface="system-ui" charset="0"/>
              </a:rPr>
              <a:t>每个发行人的代币总量固定为</a:t>
            </a:r>
            <a:r>
              <a:rPr lang="en-US" altLang="zh-CN" sz="1200" dirty="0">
                <a:latin typeface="system-ui" charset="0"/>
              </a:rPr>
              <a:t>10</a:t>
            </a:r>
            <a:r>
              <a:rPr lang="zh-CN" altLang="en-US" sz="1200" dirty="0">
                <a:latin typeface="system-ui" charset="0"/>
              </a:rPr>
              <a:t>亿秒。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zh-CN" altLang="en-US" sz="1200" dirty="0">
                <a:latin typeface="system-ui" charset="0"/>
              </a:rPr>
              <a:t>发行代币经过两个阶段：初始发行和后期解锁。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zh-CN" altLang="en-US" sz="1200" dirty="0">
                <a:latin typeface="system-ui" charset="0"/>
              </a:rPr>
              <a:t>初始发行：初始发行量固定为 </a:t>
            </a:r>
            <a:r>
              <a:rPr lang="en-US" altLang="zh-CN" sz="1200" dirty="0">
                <a:latin typeface="system-ui" charset="0"/>
              </a:rPr>
              <a:t>100</a:t>
            </a:r>
            <a:r>
              <a:rPr lang="zh-CN" altLang="en-US" sz="1200" dirty="0">
                <a:latin typeface="system-ui" charset="0"/>
              </a:rPr>
              <a:t> 万秒，需要以</a:t>
            </a:r>
            <a:r>
              <a:rPr lang="en-US" altLang="zh-CN" sz="1200" dirty="0">
                <a:latin typeface="system-ui" charset="0"/>
              </a:rPr>
              <a:t>0.0015 </a:t>
            </a:r>
            <a:r>
              <a:rPr lang="zh-CN" altLang="en-US" sz="1200" dirty="0">
                <a:latin typeface="system-ui" charset="0"/>
              </a:rPr>
              <a:t>美元</a:t>
            </a:r>
            <a:r>
              <a:rPr lang="en-US" altLang="zh-CN" sz="1200" dirty="0">
                <a:latin typeface="system-ui" charset="0"/>
              </a:rPr>
              <a:t>/</a:t>
            </a:r>
            <a:r>
              <a:rPr lang="zh-CN" altLang="en-US" sz="1200" dirty="0">
                <a:latin typeface="system-ui" charset="0"/>
              </a:rPr>
              <a:t>秒的价格进行预售申购（类似股票打新</a:t>
            </a:r>
            <a:r>
              <a:rPr lang="en-US" altLang="zh-CN" sz="1200" dirty="0">
                <a:latin typeface="system-ui" charset="0"/>
              </a:rPr>
              <a:t>)</a:t>
            </a:r>
            <a:r>
              <a:rPr lang="zh-CN" altLang="en-US" sz="1200" dirty="0">
                <a:latin typeface="system-ui" charset="0"/>
              </a:rPr>
              <a:t>。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zh-CN" altLang="en-US" sz="1200" dirty="0">
                <a:latin typeface="system-ui" charset="0"/>
              </a:rPr>
              <a:t>后期解锁：价格上涨，</a:t>
            </a:r>
            <a:r>
              <a:rPr lang="en-US" altLang="zh-CN" sz="1200" dirty="0"/>
              <a:t>10</a:t>
            </a:r>
            <a:r>
              <a:rPr lang="zh-CN" altLang="en-US" sz="1200" dirty="0"/>
              <a:t>亿秒全部解锁，即全部流通</a:t>
            </a:r>
            <a:endParaRPr lang="zh-CN" altLang="en-US" sz="1200" b="0" i="0" dirty="0">
              <a:effectLst/>
              <a:latin typeface="system-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89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</a:t>
            </a:r>
            <a:r>
              <a:rPr lang="en-US" altLang="zh-CN" dirty="0" smtClean="0"/>
              <a:t>eb3</a:t>
            </a:r>
            <a:r>
              <a:rPr lang="zh-CN" altLang="en-US" dirty="0" smtClean="0"/>
              <a:t> 项目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60401" y="1392239"/>
            <a:ext cx="4874126" cy="7574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DeFi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代表：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BrokerFi</a:t>
            </a:r>
          </a:p>
        </p:txBody>
      </p:sp>
      <p:sp>
        <p:nvSpPr>
          <p:cNvPr id="18" name="内容占位符 4">
            <a:extLst>
              <a:ext uri="{FF2B5EF4-FFF2-40B4-BE49-F238E27FC236}">
                <a16:creationId xmlns="" xmlns:a16="http://schemas.microsoft.com/office/drawing/2014/main" id="{A3A3023B-0230-4A40-9FC9-2F583F870B65}"/>
              </a:ext>
            </a:extLst>
          </p:cNvPr>
          <p:cNvSpPr txBox="1">
            <a:spLocks/>
          </p:cNvSpPr>
          <p:nvPr/>
        </p:nvSpPr>
        <p:spPr>
          <a:xfrm>
            <a:off x="799943" y="2534355"/>
            <a:ext cx="3536514" cy="3282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46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F3E8E5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34" indent="-228611" algn="l" defTabSz="914446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3E8E5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57" indent="-228611" algn="l" defTabSz="914446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3E8E5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80" indent="-228611" algn="l" defTabSz="914446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3E8E5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503" indent="-228611" algn="l" defTabSz="914446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3E8E5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</a:rPr>
              <a:t>流动性挖矿 主题。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</a:rPr>
              <a:t>项目方设计 参与角色。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</a:rPr>
              <a:t>用户提供流动性来获得奖励。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pic>
        <p:nvPicPr>
          <p:cNvPr id="14" name="(3MB)demo-brokerfi-2024Dec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45482" y="1161674"/>
            <a:ext cx="2487110" cy="55269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8744887" y="3222471"/>
            <a:ext cx="3285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Broker</a:t>
            </a:r>
            <a:r>
              <a:rPr lang="en-US" altLang="zh-CN" sz="2400" dirty="0" smtClean="0">
                <a:solidFill>
                  <a:srgbClr val="C00000"/>
                </a:solidFill>
              </a:rPr>
              <a:t>Fi</a:t>
            </a:r>
            <a:r>
              <a:rPr lang="zh-CN" altLang="en-US" sz="2400" dirty="0" smtClean="0"/>
              <a:t> 的用户</a:t>
            </a:r>
            <a:endParaRPr lang="en-US" altLang="zh-CN" sz="2400" dirty="0" smtClean="0"/>
          </a:p>
          <a:p>
            <a:pPr algn="ctr"/>
            <a:r>
              <a:rPr lang="zh-CN" altLang="en-US" sz="2400" dirty="0" smtClean="0"/>
              <a:t>质押</a:t>
            </a:r>
            <a:r>
              <a:rPr lang="zh-CN" altLang="en-US" sz="2400" dirty="0"/>
              <a:t> </a:t>
            </a:r>
            <a:r>
              <a:rPr lang="zh-CN" altLang="en-US" sz="2400" dirty="0" smtClean="0"/>
              <a:t>并</a:t>
            </a:r>
            <a:r>
              <a:rPr lang="zh-CN" altLang="en-US" sz="2400" dirty="0"/>
              <a:t> </a:t>
            </a:r>
            <a:r>
              <a:rPr lang="zh-CN" altLang="en-US" sz="2400" dirty="0" smtClean="0"/>
              <a:t>获取 收益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7089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5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</a:t>
            </a:r>
            <a:r>
              <a:rPr lang="en-US" altLang="zh-CN" dirty="0" smtClean="0"/>
              <a:t>eb3</a:t>
            </a:r>
            <a:r>
              <a:rPr lang="zh-CN" altLang="en-US" dirty="0" smtClean="0"/>
              <a:t> 项目 </a:t>
            </a:r>
            <a:r>
              <a:rPr lang="en-US" altLang="zh-CN" dirty="0" smtClean="0"/>
              <a:t>(</a:t>
            </a:r>
            <a:r>
              <a:rPr lang="zh-CN" altLang="en-US" dirty="0" smtClean="0"/>
              <a:t>小结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60401" y="1392239"/>
            <a:ext cx="4874126" cy="7574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Web3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涉及的主要概念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内容占位符 4">
            <a:extLst>
              <a:ext uri="{FF2B5EF4-FFF2-40B4-BE49-F238E27FC236}">
                <a16:creationId xmlns="" xmlns:a16="http://schemas.microsoft.com/office/drawing/2014/main" id="{A3A3023B-0230-4A40-9FC9-2F583F870B65}"/>
              </a:ext>
            </a:extLst>
          </p:cNvPr>
          <p:cNvSpPr txBox="1">
            <a:spLocks/>
          </p:cNvSpPr>
          <p:nvPr/>
        </p:nvSpPr>
        <p:spPr>
          <a:xfrm>
            <a:off x="660401" y="2294022"/>
            <a:ext cx="4606246" cy="40907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46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F3E8E5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34" indent="-228611" algn="l" defTabSz="914446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3E8E5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57" indent="-228611" algn="l" defTabSz="914446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3E8E5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80" indent="-228611" algn="l" defTabSz="914446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3E8E5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503" indent="-228611" algn="l" defTabSz="914446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3E8E5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世界观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/>
            </a:r>
            <a:b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一般是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层结构：玩家层（参与者）、土地层（承载内容）、内容层（创造消费）。</a:t>
            </a:r>
            <a:endParaRPr lang="en-US" altLang="zh-CN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代币设计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/>
            </a:r>
            <a:b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ERC20 Token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NFT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。</a:t>
            </a:r>
            <a:endParaRPr lang="en-US" altLang="zh-CN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代币经济系统设计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/>
            </a:r>
            <a:b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代币的发行、流通、销毁。 </a:t>
            </a:r>
            <a:endParaRPr lang="en-US" altLang="zh-CN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资产去中心化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/>
            </a:r>
            <a:b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资产上链、跨链流通。 </a:t>
            </a:r>
            <a:endParaRPr lang="en-US" altLang="zh-CN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7" name="图片 21">
            <a:extLst>
              <a:ext uri="{FF2B5EF4-FFF2-40B4-BE49-F238E27FC236}">
                <a16:creationId xmlns="" xmlns:a16="http://schemas.microsoft.com/office/drawing/2014/main" id="{8C3554CC-F38E-FC62-FCD5-2D7700F27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555" y="2738459"/>
            <a:ext cx="5511542" cy="26289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32310" y="574307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案例：一</a:t>
            </a:r>
            <a:r>
              <a:rPr lang="zh-CN" altLang="en-US" dirty="0" smtClean="0"/>
              <a:t>个项目的代</a:t>
            </a:r>
            <a:r>
              <a:rPr lang="zh-CN" altLang="en-US" smtClean="0"/>
              <a:t>币系统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7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 </a:t>
            </a:r>
            <a:r>
              <a:rPr lang="en-US" altLang="zh-CN" dirty="0" smtClean="0"/>
              <a:t>web1</a:t>
            </a:r>
            <a:r>
              <a:rPr lang="zh-CN" altLang="en-US" dirty="0" smtClean="0"/>
              <a:t> 到 </a:t>
            </a:r>
            <a:r>
              <a:rPr lang="en-US" altLang="zh-CN" dirty="0" smtClean="0"/>
              <a:t>web3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69384" y="1202864"/>
            <a:ext cx="10875963" cy="46760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 smtClean="0"/>
              <a:t> </a:t>
            </a:r>
            <a:endParaRPr lang="en-US" sz="2000" dirty="0"/>
          </a:p>
        </p:txBody>
      </p:sp>
      <p:pic>
        <p:nvPicPr>
          <p:cNvPr id="7" name="Picture 2" descr="https://gimg2.baidu.com/image_search/src=http%3A%2F%2Fn.sinaimg.cn%2Ftech%2Fcrawl%2F171%2Fw550h421%2F20220606%2Fdf44-bd6a49b9a0969f7326cf4725cd2440da.jpg&amp;refer=http%3A%2F%2Fn.sinaimg.cn&amp;app=2002&amp;size=f9999,10000&amp;q=a80&amp;n=0&amp;g=0n&amp;fmt=auto?sec=1664430102&amp;t=382a6a2fd98fdebfa8a18c0b1f2015c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177" y="1574830"/>
            <a:ext cx="5136970" cy="39321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84" y="2122722"/>
            <a:ext cx="5042368" cy="28363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264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 </a:t>
            </a:r>
            <a:r>
              <a:rPr lang="en-US" altLang="zh-CN" dirty="0"/>
              <a:t>web1</a:t>
            </a:r>
            <a:r>
              <a:rPr lang="zh-CN" altLang="en-US" dirty="0"/>
              <a:t> 到 </a:t>
            </a:r>
            <a:r>
              <a:rPr lang="en-US" altLang="zh-CN" dirty="0"/>
              <a:t>web3</a:t>
            </a:r>
            <a:r>
              <a:rPr lang="zh-CN" altLang="en-US" dirty="0"/>
              <a:t> </a:t>
            </a:r>
            <a:r>
              <a:rPr lang="en-US" altLang="zh-CN" dirty="0"/>
              <a:t>(cont.)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2058"/>
          <a:stretch/>
        </p:blipFill>
        <p:spPr>
          <a:xfrm>
            <a:off x="1192947" y="1384337"/>
            <a:ext cx="3956300" cy="4683954"/>
          </a:xfrm>
          <a:prstGeom prst="rect">
            <a:avLst/>
          </a:prstGeom>
        </p:spPr>
      </p:pic>
      <p:pic>
        <p:nvPicPr>
          <p:cNvPr id="8" name="Picture 8" descr="thereum: The World's Programmable Blockchain | by Mare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465" y="1386847"/>
            <a:ext cx="3700449" cy="467893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53575" y="6239261"/>
            <a:ext cx="1539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Web2</a:t>
            </a:r>
            <a:r>
              <a:rPr lang="zh-CN" altLang="en-US" dirty="0" smtClean="0"/>
              <a:t> 技术栈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95766" y="6247163"/>
            <a:ext cx="1539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Web3</a:t>
            </a:r>
            <a:r>
              <a:rPr lang="zh-CN" altLang="en-US" dirty="0" smtClean="0"/>
              <a:t> 技术栈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4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 </a:t>
            </a:r>
            <a:r>
              <a:rPr lang="en-US" altLang="zh-CN" dirty="0" smtClean="0"/>
              <a:t>Web1</a:t>
            </a:r>
            <a:r>
              <a:rPr lang="zh-CN" altLang="en-US" dirty="0" smtClean="0"/>
              <a:t> </a:t>
            </a:r>
            <a:r>
              <a:rPr lang="zh-CN" altLang="en-US" dirty="0"/>
              <a:t>到 </a:t>
            </a:r>
            <a:r>
              <a:rPr lang="en-US" altLang="zh-CN" dirty="0" smtClean="0"/>
              <a:t>Web3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/>
              <a:t>cont.)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61229" y="1261495"/>
            <a:ext cx="9723464" cy="273031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Wingdings" charset="2"/>
              <a:buChar char="Ø"/>
            </a:pPr>
            <a:r>
              <a:rPr lang="en-US" sz="2000" dirty="0">
                <a:latin typeface="Microsoft YaHei" charset="-122"/>
                <a:ea typeface="Microsoft YaHei" charset="-122"/>
                <a:cs typeface="Microsoft YaHei" charset="-122"/>
              </a:rPr>
              <a:t>Web1.0 是 “</a:t>
            </a:r>
            <a:r>
              <a:rPr 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可读</a:t>
            </a:r>
            <a:r>
              <a:rPr 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</a:p>
          <a:p>
            <a:pPr marL="1028700" lvl="1" indent="-342900">
              <a:lnSpc>
                <a:spcPct val="150000"/>
              </a:lnSpc>
              <a:buFont typeface="Courier New" charset="0"/>
              <a:buChar char="o"/>
            </a:pPr>
            <a:r>
              <a:rPr lang="zh-CN" altLang="en-US" sz="1800" dirty="0" smtClean="0">
                <a:solidFill>
                  <a:srgbClr val="222222"/>
                </a:solidFill>
                <a:latin typeface="Microsoft YaHei" charset="-122"/>
                <a:ea typeface="Microsoft YaHei" charset="-122"/>
                <a:cs typeface="Microsoft YaHei" charset="-122"/>
              </a:rPr>
              <a:t>门户网站 </a:t>
            </a:r>
            <a:r>
              <a:rPr lang="en-US" altLang="zh-CN" sz="1800" b="1" dirty="0" smtClean="0">
                <a:solidFill>
                  <a:srgbClr val="222222"/>
                </a:solidFill>
                <a:latin typeface="Microsoft YaHei" charset="-122"/>
                <a:ea typeface="Microsoft YaHei" charset="-122"/>
                <a:cs typeface="Microsoft YaHei" charset="-122"/>
              </a:rPr>
              <a:t>yahoo</a:t>
            </a:r>
            <a:r>
              <a:rPr lang="zh-CN" altLang="en-US" sz="1800" dirty="0" smtClean="0">
                <a:solidFill>
                  <a:srgbClr val="222222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1800" b="1" dirty="0" smtClean="0">
                <a:solidFill>
                  <a:srgbClr val="222222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新浪 </a:t>
            </a:r>
            <a:r>
              <a:rPr lang="zh-CN" altLang="en-US" sz="1800" dirty="0" smtClean="0">
                <a:solidFill>
                  <a:srgbClr val="222222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为代表，它提供信息给用户</a:t>
            </a:r>
            <a:endParaRPr lang="en-US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00000"/>
              </a:lnSpc>
              <a:buFont typeface="Wingdings" charset="2"/>
              <a:buChar char="Ø"/>
            </a:pPr>
            <a:r>
              <a:rPr 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Web2.0</a:t>
            </a:r>
            <a:r>
              <a:rPr lang="en-US" sz="2000" dirty="0">
                <a:latin typeface="Microsoft YaHei" charset="-122"/>
                <a:ea typeface="Microsoft YaHei" charset="-122"/>
                <a:cs typeface="Microsoft YaHei" charset="-122"/>
              </a:rPr>
              <a:t> 是 “</a:t>
            </a:r>
            <a:r>
              <a:rPr lang="en-US" sz="2000" b="1" dirty="0" err="1">
                <a:latin typeface="Microsoft YaHei" charset="-122"/>
                <a:ea typeface="Microsoft YaHei" charset="-122"/>
                <a:cs typeface="Microsoft YaHei" charset="-122"/>
              </a:rPr>
              <a:t>可读+可写</a:t>
            </a:r>
            <a:r>
              <a:rPr 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</a:p>
          <a:p>
            <a:pPr marL="1028700" lvl="1" indent="-342900">
              <a:lnSpc>
                <a:spcPct val="150000"/>
              </a:lnSpc>
              <a:buFont typeface="Courier New" charset="0"/>
              <a:buChar char="o"/>
            </a:pPr>
            <a:r>
              <a:rPr lang="zh-CN" altLang="en-US" sz="1800" b="1" dirty="0" smtClean="0">
                <a:latin typeface="Microsoft YaHei" charset="-122"/>
                <a:ea typeface="Microsoft YaHei" charset="-122"/>
                <a:cs typeface="Microsoft YaHei" charset="-122"/>
              </a:rPr>
              <a:t>博客</a:t>
            </a: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1800" b="1" dirty="0" smtClean="0">
                <a:latin typeface="Microsoft YaHei" charset="-122"/>
                <a:ea typeface="Microsoft YaHei" charset="-122"/>
                <a:cs typeface="Microsoft YaHei" charset="-122"/>
              </a:rPr>
              <a:t>推特</a:t>
            </a: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1800" b="1" dirty="0" smtClean="0">
                <a:latin typeface="Microsoft YaHei" charset="-122"/>
                <a:ea typeface="Microsoft YaHei" charset="-122"/>
                <a:cs typeface="Microsoft YaHei" charset="-122"/>
              </a:rPr>
              <a:t>微信</a:t>
            </a: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1800" b="1" dirty="0" smtClean="0">
                <a:latin typeface="Microsoft YaHei" charset="-122"/>
                <a:ea typeface="Microsoft YaHei" charset="-122"/>
                <a:cs typeface="Microsoft YaHei" charset="-122"/>
              </a:rPr>
              <a:t>抖音 </a:t>
            </a: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为代表，它由 </a:t>
            </a:r>
            <a:r>
              <a:rPr lang="zh-CN" altLang="en-US" sz="1800" b="1" dirty="0" smtClean="0">
                <a:latin typeface="Microsoft YaHei" charset="-122"/>
                <a:ea typeface="Microsoft YaHei" charset="-122"/>
                <a:cs typeface="Microsoft YaHei" charset="-122"/>
              </a:rPr>
              <a:t>用户 </a:t>
            </a: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产生内容</a:t>
            </a:r>
            <a:endParaRPr lang="en-US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00000"/>
              </a:lnSpc>
              <a:buFont typeface="Wingdings" charset="2"/>
              <a:buChar char="Ø"/>
            </a:pPr>
            <a:r>
              <a:rPr 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Web3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.0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sz="2000" dirty="0" err="1" smtClean="0">
                <a:latin typeface="Microsoft YaHei" charset="-122"/>
                <a:ea typeface="Microsoft YaHei" charset="-122"/>
                <a:cs typeface="Microsoft YaHei" charset="-122"/>
              </a:rPr>
              <a:t>则是</a:t>
            </a:r>
            <a:r>
              <a:rPr lang="en-US" sz="2000" dirty="0" err="1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lang="en-US" sz="2000" b="1" dirty="0" err="1">
                <a:latin typeface="Microsoft YaHei" charset="-122"/>
                <a:ea typeface="Microsoft YaHei" charset="-122"/>
                <a:cs typeface="Microsoft YaHei" charset="-122"/>
              </a:rPr>
              <a:t>可读+可写+拥有</a:t>
            </a:r>
            <a:r>
              <a:rPr 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</a:p>
          <a:p>
            <a:pPr marL="1028700" lvl="1" indent="-342900">
              <a:lnSpc>
                <a:spcPct val="150000"/>
              </a:lnSpc>
              <a:buFont typeface="Courier New" charset="0"/>
              <a:buChar char="o"/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由</a:t>
            </a: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用户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产生</a:t>
            </a: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内容数据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 并</a:t>
            </a: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 拥有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对数据的</a:t>
            </a: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主权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，而不是被平台寡头</a:t>
            </a: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控制</a:t>
            </a:r>
            <a:endParaRPr lang="en-US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8090133" y="4857136"/>
            <a:ext cx="2194560" cy="1145254"/>
          </a:xfrm>
          <a:prstGeom prst="wedgeRoundRectCallout">
            <a:avLst>
              <a:gd name="adj1" fmla="val -62503"/>
              <a:gd name="adj2" fmla="val -20978"/>
              <a:gd name="adj3" fmla="val 16667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FF00"/>
                </a:solidFill>
                <a:latin typeface="system-ui" charset="0"/>
              </a:rPr>
              <a:t>底层</a:t>
            </a:r>
            <a:r>
              <a:rPr lang="zh-CN" altLang="en-US" sz="2800" b="1" dirty="0" smtClean="0">
                <a:solidFill>
                  <a:srgbClr val="FFFF00"/>
                </a:solidFill>
                <a:latin typeface="system-ui" charset="0"/>
              </a:rPr>
              <a:t>逻辑 </a:t>
            </a:r>
            <a:r>
              <a:rPr lang="zh-CN" altLang="en-US" sz="2800" dirty="0" smtClean="0">
                <a:solidFill>
                  <a:srgbClr val="FFFF00"/>
                </a:solidFill>
                <a:latin typeface="system-ui" charset="0"/>
              </a:rPr>
              <a:t>的 更换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45" y="897468"/>
            <a:ext cx="4302823" cy="24203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4" descr="https://pics4.baidu.com/feed/a686c9177f3e67099638569f7a0a6834f9dc55e8.jpeg?token=1f747b316f92a44098007a8b529a23b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739" y="4527751"/>
            <a:ext cx="4547784" cy="19470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9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Web3</a:t>
            </a:r>
            <a:r>
              <a:rPr lang="zh-CN" altLang="en-US" dirty="0" smtClean="0"/>
              <a:t> 引领 前后端革命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9202" y="1294172"/>
            <a:ext cx="11132527" cy="664316"/>
          </a:xfrm>
        </p:spPr>
        <p:txBody>
          <a:bodyPr/>
          <a:lstStyle/>
          <a:p>
            <a:r>
              <a:rPr lang="zh-CN" altLang="en-US" dirty="0"/>
              <a:t>目前所有</a:t>
            </a:r>
            <a:r>
              <a:rPr lang="zh-CN" altLang="en-US" dirty="0" smtClean="0"/>
              <a:t>的 </a:t>
            </a:r>
            <a:r>
              <a:rPr lang="en-US" altLang="zh-CN" dirty="0" smtClean="0"/>
              <a:t>Web2.0</a:t>
            </a:r>
            <a:r>
              <a:rPr lang="zh-CN" altLang="en-US" dirty="0" smtClean="0"/>
              <a:t> 的 </a:t>
            </a:r>
            <a:r>
              <a:rPr lang="en-US" altLang="zh-CN" dirty="0" smtClean="0"/>
              <a:t>Apps</a:t>
            </a:r>
            <a:r>
              <a:rPr lang="zh-CN" altLang="en-US" dirty="0" smtClean="0"/>
              <a:t> 都</a:t>
            </a:r>
            <a:r>
              <a:rPr lang="zh-CN" altLang="en-US" dirty="0"/>
              <a:t>值得</a:t>
            </a:r>
            <a:r>
              <a:rPr lang="zh-CN" altLang="en-US" dirty="0" smtClean="0"/>
              <a:t>在 </a:t>
            </a:r>
            <a:r>
              <a:rPr lang="en-US" altLang="zh-CN" dirty="0" smtClean="0"/>
              <a:t>Web3</a:t>
            </a:r>
            <a:r>
              <a:rPr lang="zh-CN" altLang="en-US" dirty="0" smtClean="0"/>
              <a:t> 语境下重</a:t>
            </a:r>
            <a:r>
              <a:rPr lang="zh-CN" altLang="en-US" dirty="0"/>
              <a:t>做一遍，升级</a:t>
            </a:r>
            <a:r>
              <a:rPr lang="zh-CN" altLang="en-US" dirty="0" smtClean="0"/>
              <a:t>为 </a:t>
            </a:r>
            <a:r>
              <a:rPr lang="en-US" altLang="zh-CN" b="1" dirty="0" err="1" smtClean="0"/>
              <a:t>DApps</a:t>
            </a:r>
            <a:endParaRPr lang="en-US" b="1" dirty="0"/>
          </a:p>
        </p:txBody>
      </p:sp>
      <p:pic>
        <p:nvPicPr>
          <p:cNvPr id="6" name="Picture 2" descr="https://pic2.zhimg.com/80/v2-1c38db0eb094e15b2e80b75cac76ffcd_1440w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9"/>
          <a:stretch/>
        </p:blipFill>
        <p:spPr bwMode="auto">
          <a:xfrm>
            <a:off x="3631210" y="2440110"/>
            <a:ext cx="3997457" cy="39321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98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Web3</a:t>
            </a:r>
            <a:r>
              <a:rPr lang="zh-CN" altLang="en-US" dirty="0" smtClean="0"/>
              <a:t> 流派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69384" y="1209676"/>
            <a:ext cx="11217816" cy="5329237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b="1" dirty="0" smtClean="0"/>
              <a:t>数据所有权 的 拥护派（布道者）</a:t>
            </a:r>
            <a:endParaRPr lang="en-US" altLang="zh-CN" dirty="0"/>
          </a:p>
          <a:p>
            <a:pPr marL="1028700" lvl="1" indent="-342900">
              <a:buFont typeface="Arial" charset="0"/>
              <a:buChar char="•"/>
            </a:pPr>
            <a:r>
              <a:rPr lang="zh-CN" altLang="en-US" sz="2000" dirty="0"/>
              <a:t>打破数据</a:t>
            </a:r>
            <a:r>
              <a:rPr lang="zh-CN" altLang="en-US" sz="2000" dirty="0" smtClean="0"/>
              <a:t>垄断、数据</a:t>
            </a:r>
            <a:r>
              <a:rPr lang="zh-CN" altLang="en-US" sz="2000" dirty="0"/>
              <a:t>独裁</a:t>
            </a:r>
            <a:endParaRPr lang="en-US" altLang="zh-CN" sz="2000" dirty="0"/>
          </a:p>
          <a:p>
            <a:pPr marL="342900" indent="-342900">
              <a:buFont typeface="Arial" charset="0"/>
              <a:buChar char="•"/>
            </a:pPr>
            <a:r>
              <a:rPr lang="zh-CN" altLang="en-US" b="1" dirty="0" smtClean="0"/>
              <a:t>币</a:t>
            </a:r>
            <a:r>
              <a:rPr lang="zh-CN" altLang="en-US" b="1" dirty="0"/>
              <a:t>圈、链</a:t>
            </a:r>
            <a:r>
              <a:rPr lang="zh-CN" altLang="en-US" b="1" dirty="0" smtClean="0"/>
              <a:t>圈 人士</a:t>
            </a:r>
            <a:endParaRPr lang="en-US" altLang="zh-CN" dirty="0" smtClean="0"/>
          </a:p>
          <a:p>
            <a:pPr marL="1028700" lvl="1" indent="-342900">
              <a:buFont typeface="Arial" charset="0"/>
              <a:buChar char="•"/>
            </a:pPr>
            <a:r>
              <a:rPr lang="zh-CN" altLang="en-US" sz="2000" dirty="0" smtClean="0"/>
              <a:t>参与新兴</a:t>
            </a:r>
            <a:r>
              <a:rPr lang="zh-CN" altLang="en-US" sz="2000" dirty="0"/>
              <a:t>的金融市场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CEX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DeEx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 err="1" smtClean="0"/>
              <a:t>dApps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投资</a:t>
            </a:r>
            <a:r>
              <a:rPr lang="en-US" altLang="zh-CN" sz="2000" dirty="0"/>
              <a:t>/</a:t>
            </a:r>
            <a:r>
              <a:rPr lang="zh-CN" altLang="en-US" sz="2000" dirty="0"/>
              <a:t>投机市场</a:t>
            </a:r>
            <a:endParaRPr lang="en-US" altLang="zh-CN" sz="2000" dirty="0"/>
          </a:p>
          <a:p>
            <a:pPr marL="342900" indent="-342900">
              <a:buFont typeface="Arial" charset="0"/>
              <a:buChar char="•"/>
            </a:pPr>
            <a:r>
              <a:rPr lang="zh-CN" altLang="en-US" b="1" dirty="0"/>
              <a:t>极客圈</a:t>
            </a:r>
            <a:r>
              <a:rPr lang="zh-CN" altLang="en-US" dirty="0"/>
              <a:t>：创造去中心化社区</a:t>
            </a:r>
            <a:endParaRPr lang="en-US" altLang="zh-CN" dirty="0"/>
          </a:p>
          <a:p>
            <a:pPr marL="1028700" lvl="1" indent="-342900">
              <a:buFont typeface="Arial" charset="0"/>
              <a:buChar char="•"/>
            </a:pPr>
            <a:r>
              <a:rPr lang="zh-CN" altLang="en-US" sz="2000" dirty="0"/>
              <a:t>如 “去中心化知乎</a:t>
            </a:r>
            <a:r>
              <a:rPr lang="zh-CN" altLang="en-US" sz="2000" dirty="0" smtClean="0"/>
              <a:t>”、去</a:t>
            </a:r>
            <a:r>
              <a:rPr lang="zh-CN" altLang="en-US" sz="2000" dirty="0"/>
              <a:t>中心化信息网络（</a:t>
            </a:r>
            <a:r>
              <a:rPr lang="en-US" altLang="zh-CN" sz="2000" dirty="0"/>
              <a:t>e.g.,</a:t>
            </a:r>
            <a:r>
              <a:rPr lang="zh-CN" altLang="en-US" sz="2000" dirty="0"/>
              <a:t> </a:t>
            </a:r>
            <a:r>
              <a:rPr lang="zh-CN" altLang="en-US" sz="2000" dirty="0" smtClean="0"/>
              <a:t>发布受众范围</a:t>
            </a:r>
            <a:r>
              <a:rPr lang="zh-CN" altLang="en-US" sz="2000" dirty="0"/>
              <a:t>更广的影视作品、新闻 等等）</a:t>
            </a:r>
            <a:endParaRPr lang="en-US" altLang="zh-CN" sz="2000" dirty="0"/>
          </a:p>
          <a:p>
            <a:pPr marL="342900" indent="-342900">
              <a:buFont typeface="Arial" charset="0"/>
              <a:buChar char="•"/>
            </a:pPr>
            <a:r>
              <a:rPr lang="zh-CN" altLang="en-US" b="1" dirty="0" smtClean="0"/>
              <a:t>政界</a:t>
            </a:r>
            <a:r>
              <a:rPr lang="zh-CN" altLang="en-US" b="1" dirty="0"/>
              <a:t>、监管层</a:t>
            </a:r>
            <a:endParaRPr lang="en-US" altLang="zh-CN" dirty="0"/>
          </a:p>
          <a:p>
            <a:pPr marL="1028700" lvl="1" indent="-342900">
              <a:buFont typeface="Arial" charset="0"/>
              <a:buChar char="•"/>
            </a:pPr>
            <a:r>
              <a:rPr lang="zh-CN" altLang="en-US" sz="2000" dirty="0"/>
              <a:t>虽然 现阶段 国内发展 </a:t>
            </a:r>
            <a:r>
              <a:rPr lang="en-US" altLang="zh-CN" sz="2000" dirty="0"/>
              <a:t>web3</a:t>
            </a:r>
            <a:r>
              <a:rPr lang="zh-CN" altLang="en-US" sz="2000" dirty="0"/>
              <a:t> 有些障碍（意识形态的问题）</a:t>
            </a:r>
            <a:endParaRPr lang="en-US" altLang="zh-CN" sz="2000" dirty="0"/>
          </a:p>
          <a:p>
            <a:pPr marL="1028700" lvl="1" indent="-342900">
              <a:buFont typeface="Arial" charset="0"/>
              <a:buChar char="•"/>
            </a:pPr>
            <a:r>
              <a:rPr lang="zh-CN" altLang="en-US" sz="2000" dirty="0"/>
              <a:t>但是，从</a:t>
            </a:r>
            <a:r>
              <a:rPr lang="zh-CN" altLang="en-US" sz="2000" b="1" dirty="0"/>
              <a:t>技术层面</a:t>
            </a:r>
            <a:r>
              <a:rPr lang="zh-CN" altLang="en-US" sz="2000" dirty="0"/>
              <a:t>，从</a:t>
            </a:r>
            <a:r>
              <a:rPr lang="zh-CN" altLang="en-US" sz="2000" b="1" dirty="0"/>
              <a:t>社会需求</a:t>
            </a:r>
            <a:r>
              <a:rPr lang="zh-CN" altLang="en-US" sz="2000" dirty="0"/>
              <a:t> 角度，中国对 </a:t>
            </a:r>
            <a:r>
              <a:rPr lang="en-US" altLang="zh-CN" sz="2000" dirty="0"/>
              <a:t>web3</a:t>
            </a:r>
            <a:r>
              <a:rPr lang="zh-CN" altLang="en-US" sz="2000" dirty="0"/>
              <a:t> 的需求极其强烈</a:t>
            </a:r>
            <a:endParaRPr lang="en-US" altLang="zh-CN" sz="2000" dirty="0"/>
          </a:p>
          <a:p>
            <a:pPr marL="1485900" lvl="2" indent="-342900"/>
            <a:r>
              <a:rPr lang="zh-CN" altLang="en-US" sz="1600" dirty="0"/>
              <a:t>数据安全性、隐私、上网空间自由度，等等因素</a:t>
            </a:r>
            <a:endParaRPr lang="en-US" altLang="zh-CN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5" r="21368" b="5477"/>
          <a:stretch/>
        </p:blipFill>
        <p:spPr>
          <a:xfrm>
            <a:off x="8835495" y="1028701"/>
            <a:ext cx="2478712" cy="230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2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692236" y="1483282"/>
            <a:ext cx="6597079" cy="1178928"/>
          </a:xfrm>
        </p:spPr>
        <p:txBody>
          <a:bodyPr/>
          <a:lstStyle/>
          <a:p>
            <a:pPr algn="l"/>
            <a:r>
              <a:rPr lang="zh-CN" altLang="en-US" dirty="0" smtClean="0"/>
              <a:t>课程简介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09739" y="3048000"/>
            <a:ext cx="7315200" cy="2333096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 课程信息、大纲</a:t>
            </a:r>
            <a:endParaRPr lang="en-US" altLang="zh-CN" sz="3600" dirty="0" smtClean="0"/>
          </a:p>
          <a:p>
            <a:r>
              <a:rPr lang="zh-CN" altLang="en-US" sz="3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600" dirty="0" smtClean="0">
                <a:solidFill>
                  <a:schemeClr val="bg1">
                    <a:lumMod val="85000"/>
                  </a:schemeClr>
                </a:solidFill>
              </a:rPr>
              <a:t>考核方法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30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Web3</a:t>
            </a:r>
            <a:r>
              <a:rPr lang="zh-CN" altLang="en-US" dirty="0" smtClean="0"/>
              <a:t> 简介 小结</a:t>
            </a:r>
            <a:endParaRPr lang="en-US" dirty="0">
              <a:solidFill>
                <a:srgbClr val="FF40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69384" y="1418609"/>
            <a:ext cx="11057395" cy="126420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Wingdings" charset="2"/>
              <a:buChar char="Ø"/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Web3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构建了一个 </a:t>
            </a:r>
            <a:r>
              <a:rPr kumimoji="1" lang="zh-CN" altLang="en-US" sz="2000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用户共建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2000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保护隐私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2000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平台开放 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的 </a:t>
            </a:r>
            <a:r>
              <a:rPr kumimoji="1"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生态体系</a:t>
            </a:r>
            <a:endParaRPr kumimoji="1"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00000"/>
              </a:lnSpc>
              <a:buFont typeface="Wingdings" charset="2"/>
              <a:buChar char="Ø"/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让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普通用户具有 </a:t>
            </a:r>
            <a:r>
              <a:rPr kumimoji="1" lang="zh-CN" altLang="en-US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数据所有权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、项目</a:t>
            </a:r>
            <a:r>
              <a:rPr kumimoji="1" lang="zh-CN" altLang="en-US" sz="2000" dirty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治理</a:t>
            </a:r>
            <a:r>
              <a:rPr kumimoji="1" lang="zh-CN" altLang="en-US" sz="2000" dirty="0" smtClean="0">
                <a:solidFill>
                  <a:srgbClr val="0432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权</a:t>
            </a:r>
            <a:endParaRPr kumimoji="1" lang="en-US" altLang="zh-CN" sz="2000" dirty="0" smtClean="0">
              <a:solidFill>
                <a:srgbClr val="0432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00000"/>
              </a:lnSpc>
              <a:buFont typeface="Wingdings" charset="2"/>
              <a:buChar char="Ø"/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实现</a:t>
            </a: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人 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与 </a:t>
            </a:r>
            <a:r>
              <a:rPr kumimoji="1"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数字世界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价值</a:t>
            </a:r>
            <a:r>
              <a:rPr kumimoji="1"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共生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99" y="3313106"/>
            <a:ext cx="4676634" cy="26306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B7D31194-8156-1205-0412-E913877E5F55}"/>
              </a:ext>
            </a:extLst>
          </p:cNvPr>
          <p:cNvGrpSpPr/>
          <p:nvPr/>
        </p:nvGrpSpPr>
        <p:grpSpPr>
          <a:xfrm>
            <a:off x="6418201" y="2817971"/>
            <a:ext cx="4653659" cy="3586195"/>
            <a:chOff x="5789642" y="2015350"/>
            <a:chExt cx="3168351" cy="396848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118A3FCC-B1F5-F37E-1D31-EACFE08A9A65}"/>
                </a:ext>
              </a:extLst>
            </p:cNvPr>
            <p:cNvGrpSpPr/>
            <p:nvPr/>
          </p:nvGrpSpPr>
          <p:grpSpPr>
            <a:xfrm>
              <a:off x="5879821" y="2466115"/>
              <a:ext cx="2775543" cy="3517722"/>
              <a:chOff x="2794624" y="2269651"/>
              <a:chExt cx="2775543" cy="3653166"/>
            </a:xfrm>
          </p:grpSpPr>
          <p:sp>
            <p:nvSpPr>
              <p:cNvPr id="23" name="Freeform: Shape 25">
                <a:extLst>
                  <a:ext uri="{FF2B5EF4-FFF2-40B4-BE49-F238E27FC236}">
                    <a16:creationId xmlns:a16="http://schemas.microsoft.com/office/drawing/2014/main" xmlns="" id="{6A1D7F19-D7AE-31B4-226A-18B8B0D31010}"/>
                  </a:ext>
                </a:extLst>
              </p:cNvPr>
              <p:cNvSpPr/>
              <p:nvPr/>
            </p:nvSpPr>
            <p:spPr>
              <a:xfrm>
                <a:off x="2794626" y="2370544"/>
                <a:ext cx="230602" cy="370527"/>
              </a:xfrm>
              <a:custGeom>
                <a:avLst/>
                <a:gdLst>
                  <a:gd name="connsiteX0" fmla="*/ 0 w 694314"/>
                  <a:gd name="connsiteY0" fmla="*/ 347157 h 694314"/>
                  <a:gd name="connsiteX1" fmla="*/ 347157 w 694314"/>
                  <a:gd name="connsiteY1" fmla="*/ 0 h 694314"/>
                  <a:gd name="connsiteX2" fmla="*/ 694314 w 694314"/>
                  <a:gd name="connsiteY2" fmla="*/ 347157 h 694314"/>
                  <a:gd name="connsiteX3" fmla="*/ 347157 w 694314"/>
                  <a:gd name="connsiteY3" fmla="*/ 694314 h 694314"/>
                  <a:gd name="connsiteX4" fmla="*/ 0 w 694314"/>
                  <a:gd name="connsiteY4" fmla="*/ 347157 h 694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4314" h="694314">
                    <a:moveTo>
                      <a:pt x="0" y="347157"/>
                    </a:moveTo>
                    <a:cubicBezTo>
                      <a:pt x="0" y="155427"/>
                      <a:pt x="155427" y="0"/>
                      <a:pt x="347157" y="0"/>
                    </a:cubicBezTo>
                    <a:cubicBezTo>
                      <a:pt x="538887" y="0"/>
                      <a:pt x="694314" y="155427"/>
                      <a:pt x="694314" y="347157"/>
                    </a:cubicBezTo>
                    <a:cubicBezTo>
                      <a:pt x="694314" y="538887"/>
                      <a:pt x="538887" y="694314"/>
                      <a:pt x="347157" y="694314"/>
                    </a:cubicBezTo>
                    <a:cubicBezTo>
                      <a:pt x="155427" y="694314"/>
                      <a:pt x="0" y="538887"/>
                      <a:pt x="0" y="347157"/>
                    </a:cubicBez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2000" tIns="122000" rIns="122000" bIns="122000" numCol="1" spcCol="1270" anchor="ctr" anchorCtr="0">
                <a:noAutofit/>
              </a:bodyPr>
              <a:lstStyle/>
              <a:p>
                <a:pPr marL="0" lvl="0" indent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3200" kern="1200" dirty="0"/>
                  <a:t> </a:t>
                </a:r>
              </a:p>
            </p:txBody>
          </p:sp>
          <p:sp>
            <p:nvSpPr>
              <p:cNvPr id="24" name="Freeform: Shape 26">
                <a:extLst>
                  <a:ext uri="{FF2B5EF4-FFF2-40B4-BE49-F238E27FC236}">
                    <a16:creationId xmlns:a16="http://schemas.microsoft.com/office/drawing/2014/main" xmlns="" id="{02BC27FE-BE19-AA3C-EA82-7B6BD1836B2C}"/>
                  </a:ext>
                </a:extLst>
              </p:cNvPr>
              <p:cNvSpPr/>
              <p:nvPr/>
            </p:nvSpPr>
            <p:spPr>
              <a:xfrm>
                <a:off x="3259041" y="2269651"/>
                <a:ext cx="2311126" cy="3653166"/>
              </a:xfrm>
              <a:custGeom>
                <a:avLst/>
                <a:gdLst>
                  <a:gd name="connsiteX0" fmla="*/ 0 w 1041471"/>
                  <a:gd name="connsiteY0" fmla="*/ 0 h 694314"/>
                  <a:gd name="connsiteX1" fmla="*/ 1041471 w 1041471"/>
                  <a:gd name="connsiteY1" fmla="*/ 0 h 694314"/>
                  <a:gd name="connsiteX2" fmla="*/ 1041471 w 1041471"/>
                  <a:gd name="connsiteY2" fmla="*/ 694314 h 694314"/>
                  <a:gd name="connsiteX3" fmla="*/ 0 w 1041471"/>
                  <a:gd name="connsiteY3" fmla="*/ 694314 h 694314"/>
                  <a:gd name="connsiteX4" fmla="*/ 0 w 1041471"/>
                  <a:gd name="connsiteY4" fmla="*/ 0 h 694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1471" h="694314">
                    <a:moveTo>
                      <a:pt x="0" y="0"/>
                    </a:moveTo>
                    <a:lnTo>
                      <a:pt x="1041471" y="0"/>
                    </a:lnTo>
                    <a:lnTo>
                      <a:pt x="1041471" y="694314"/>
                    </a:lnTo>
                    <a:lnTo>
                      <a:pt x="0" y="69431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1" defTabSz="666750">
                  <a:lnSpc>
                    <a:spcPct val="25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zh-CN" altLang="en-US" sz="1500" kern="1200" dirty="0">
                    <a:latin typeface="+mn-ea"/>
                  </a:rPr>
                  <a:t>用户创造</a:t>
                </a:r>
                <a:r>
                  <a:rPr lang="zh-CN" altLang="en-US" sz="1500" kern="1200" dirty="0" smtClean="0">
                    <a:latin typeface="+mn-ea"/>
                  </a:rPr>
                  <a:t>价值，</a:t>
                </a:r>
                <a:r>
                  <a:rPr lang="zh-CN" altLang="en-US" sz="1500" dirty="0"/>
                  <a:t>用户价值 互联</a:t>
                </a:r>
                <a:r>
                  <a:rPr lang="zh-CN" altLang="en-US" sz="1500" dirty="0" smtClean="0"/>
                  <a:t>互通</a:t>
                </a:r>
                <a:endParaRPr lang="en-US" altLang="zh-CN" sz="1500" dirty="0" smtClean="0"/>
              </a:p>
              <a:p>
                <a:pPr marL="0" lvl="1" defTabSz="666750">
                  <a:lnSpc>
                    <a:spcPct val="25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zh-CN" altLang="en-US" sz="1500" dirty="0">
                    <a:latin typeface="+mn-ea"/>
                  </a:rPr>
                  <a:t>用户隐私保护</a:t>
                </a:r>
                <a:r>
                  <a:rPr lang="zh-CN" altLang="en-US" sz="1500" dirty="0" smtClean="0">
                    <a:latin typeface="+mn-ea"/>
                  </a:rPr>
                  <a:t>加强</a:t>
                </a:r>
                <a:endParaRPr lang="en-US" altLang="zh-CN" sz="1500" dirty="0" smtClean="0">
                  <a:latin typeface="+mn-ea"/>
                </a:endParaRPr>
              </a:p>
              <a:p>
                <a:pPr marL="0" lvl="1" defTabSz="666750">
                  <a:lnSpc>
                    <a:spcPct val="25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zh-CN" altLang="en-US" sz="1500" dirty="0">
                    <a:latin typeface="+mn-ea"/>
                  </a:rPr>
                  <a:t>去中心化组织形态（</a:t>
                </a:r>
                <a:r>
                  <a:rPr lang="en-US" altLang="zh-CN" sz="1500" dirty="0">
                    <a:latin typeface="+mn-ea"/>
                  </a:rPr>
                  <a:t>DAO</a:t>
                </a:r>
                <a:r>
                  <a:rPr lang="zh-CN" altLang="en-US" sz="1500" dirty="0">
                    <a:latin typeface="+mn-ea"/>
                  </a:rPr>
                  <a:t>）</a:t>
                </a:r>
                <a:endParaRPr lang="en-US" sz="1500" dirty="0">
                  <a:latin typeface="+mn-ea"/>
                </a:endParaRPr>
              </a:p>
              <a:p>
                <a:pPr marL="0" lvl="1" defTabSz="666750">
                  <a:lnSpc>
                    <a:spcPct val="25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zh-CN" altLang="en-US" sz="1500" dirty="0" smtClean="0"/>
                  <a:t>赋能数字经济</a:t>
                </a:r>
                <a:endParaRPr lang="en-US" sz="1500" dirty="0"/>
              </a:p>
              <a:p>
                <a:pPr marL="0" lvl="1" defTabSz="666750">
                  <a:lnSpc>
                    <a:spcPct val="25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zh-CN" altLang="en-US" sz="1500" dirty="0"/>
                  <a:t>“元宇宙 平行空间” </a:t>
                </a:r>
                <a:r>
                  <a:rPr lang="zh-CN" altLang="en-US" sz="1500" dirty="0" smtClean="0"/>
                  <a:t>愈加成熟</a:t>
                </a:r>
                <a:endParaRPr lang="en-US" sz="1500" dirty="0">
                  <a:latin typeface="+mn-ea"/>
                </a:endParaRPr>
              </a:p>
              <a:p>
                <a:pPr marL="0" lvl="1" defTabSz="666750">
                  <a:lnSpc>
                    <a:spcPct val="20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en-US" sz="1500" dirty="0"/>
              </a:p>
            </p:txBody>
          </p:sp>
          <p:sp>
            <p:nvSpPr>
              <p:cNvPr id="25" name="Freeform: Shape 27">
                <a:extLst>
                  <a:ext uri="{FF2B5EF4-FFF2-40B4-BE49-F238E27FC236}">
                    <a16:creationId xmlns:a16="http://schemas.microsoft.com/office/drawing/2014/main" xmlns="" id="{93CDD750-389C-7CDF-AC65-39FF0397FEED}"/>
                  </a:ext>
                </a:extLst>
              </p:cNvPr>
              <p:cNvSpPr/>
              <p:nvPr/>
            </p:nvSpPr>
            <p:spPr>
              <a:xfrm>
                <a:off x="2794626" y="3059329"/>
                <a:ext cx="230602" cy="370527"/>
              </a:xfrm>
              <a:custGeom>
                <a:avLst/>
                <a:gdLst>
                  <a:gd name="connsiteX0" fmla="*/ 0 w 694314"/>
                  <a:gd name="connsiteY0" fmla="*/ 347157 h 694314"/>
                  <a:gd name="connsiteX1" fmla="*/ 347157 w 694314"/>
                  <a:gd name="connsiteY1" fmla="*/ 0 h 694314"/>
                  <a:gd name="connsiteX2" fmla="*/ 694314 w 694314"/>
                  <a:gd name="connsiteY2" fmla="*/ 347157 h 694314"/>
                  <a:gd name="connsiteX3" fmla="*/ 347157 w 694314"/>
                  <a:gd name="connsiteY3" fmla="*/ 694314 h 694314"/>
                  <a:gd name="connsiteX4" fmla="*/ 0 w 694314"/>
                  <a:gd name="connsiteY4" fmla="*/ 347157 h 694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4314" h="694314">
                    <a:moveTo>
                      <a:pt x="0" y="347157"/>
                    </a:moveTo>
                    <a:cubicBezTo>
                      <a:pt x="0" y="155427"/>
                      <a:pt x="155427" y="0"/>
                      <a:pt x="347157" y="0"/>
                    </a:cubicBezTo>
                    <a:cubicBezTo>
                      <a:pt x="538887" y="0"/>
                      <a:pt x="694314" y="155427"/>
                      <a:pt x="694314" y="347157"/>
                    </a:cubicBezTo>
                    <a:cubicBezTo>
                      <a:pt x="694314" y="538887"/>
                      <a:pt x="538887" y="694314"/>
                      <a:pt x="347157" y="694314"/>
                    </a:cubicBezTo>
                    <a:cubicBezTo>
                      <a:pt x="155427" y="694314"/>
                      <a:pt x="0" y="538887"/>
                      <a:pt x="0" y="347157"/>
                    </a:cubicBez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2000" tIns="122000" rIns="122000" bIns="122000" numCol="1" spcCol="1270" anchor="ctr" anchorCtr="0">
                <a:noAutofit/>
              </a:bodyPr>
              <a:lstStyle/>
              <a:p>
                <a:pPr marL="0" lvl="0" indent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3200" kern="1200" dirty="0"/>
                  <a:t> </a:t>
                </a:r>
              </a:p>
            </p:txBody>
          </p:sp>
          <p:sp>
            <p:nvSpPr>
              <p:cNvPr id="27" name="Freeform: Shape 29">
                <a:extLst>
                  <a:ext uri="{FF2B5EF4-FFF2-40B4-BE49-F238E27FC236}">
                    <a16:creationId xmlns:a16="http://schemas.microsoft.com/office/drawing/2014/main" xmlns="" id="{E18D174D-0ABC-D299-7F72-F4F4B4F158B6}"/>
                  </a:ext>
                </a:extLst>
              </p:cNvPr>
              <p:cNvSpPr/>
              <p:nvPr/>
            </p:nvSpPr>
            <p:spPr>
              <a:xfrm>
                <a:off x="2794627" y="3774247"/>
                <a:ext cx="230602" cy="370527"/>
              </a:xfrm>
              <a:custGeom>
                <a:avLst/>
                <a:gdLst>
                  <a:gd name="connsiteX0" fmla="*/ 0 w 694314"/>
                  <a:gd name="connsiteY0" fmla="*/ 347157 h 694314"/>
                  <a:gd name="connsiteX1" fmla="*/ 347157 w 694314"/>
                  <a:gd name="connsiteY1" fmla="*/ 0 h 694314"/>
                  <a:gd name="connsiteX2" fmla="*/ 694314 w 694314"/>
                  <a:gd name="connsiteY2" fmla="*/ 347157 h 694314"/>
                  <a:gd name="connsiteX3" fmla="*/ 347157 w 694314"/>
                  <a:gd name="connsiteY3" fmla="*/ 694314 h 694314"/>
                  <a:gd name="connsiteX4" fmla="*/ 0 w 694314"/>
                  <a:gd name="connsiteY4" fmla="*/ 347157 h 694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4314" h="694314">
                    <a:moveTo>
                      <a:pt x="0" y="347157"/>
                    </a:moveTo>
                    <a:cubicBezTo>
                      <a:pt x="0" y="155427"/>
                      <a:pt x="155427" y="0"/>
                      <a:pt x="347157" y="0"/>
                    </a:cubicBezTo>
                    <a:cubicBezTo>
                      <a:pt x="538887" y="0"/>
                      <a:pt x="694314" y="155427"/>
                      <a:pt x="694314" y="347157"/>
                    </a:cubicBezTo>
                    <a:cubicBezTo>
                      <a:pt x="694314" y="538887"/>
                      <a:pt x="538887" y="694314"/>
                      <a:pt x="347157" y="694314"/>
                    </a:cubicBezTo>
                    <a:cubicBezTo>
                      <a:pt x="155427" y="694314"/>
                      <a:pt x="0" y="538887"/>
                      <a:pt x="0" y="347157"/>
                    </a:cubicBez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2000" tIns="122000" rIns="122000" bIns="122000" numCol="1" spcCol="1270" anchor="ctr" anchorCtr="0">
                <a:noAutofit/>
              </a:bodyPr>
              <a:lstStyle/>
              <a:p>
                <a:pPr marL="0" lvl="0" indent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200" kern="1200" dirty="0"/>
              </a:p>
            </p:txBody>
          </p:sp>
          <p:sp>
            <p:nvSpPr>
              <p:cNvPr id="29" name="Freeform: Shape 31">
                <a:extLst>
                  <a:ext uri="{FF2B5EF4-FFF2-40B4-BE49-F238E27FC236}">
                    <a16:creationId xmlns:a16="http://schemas.microsoft.com/office/drawing/2014/main" xmlns="" id="{EF67002A-CBD4-D426-07FA-8B706A767999}"/>
                  </a:ext>
                </a:extLst>
              </p:cNvPr>
              <p:cNvSpPr/>
              <p:nvPr/>
            </p:nvSpPr>
            <p:spPr>
              <a:xfrm>
                <a:off x="2794624" y="4463032"/>
                <a:ext cx="230602" cy="370527"/>
              </a:xfrm>
              <a:custGeom>
                <a:avLst/>
                <a:gdLst>
                  <a:gd name="connsiteX0" fmla="*/ 0 w 694314"/>
                  <a:gd name="connsiteY0" fmla="*/ 347157 h 694314"/>
                  <a:gd name="connsiteX1" fmla="*/ 347157 w 694314"/>
                  <a:gd name="connsiteY1" fmla="*/ 0 h 694314"/>
                  <a:gd name="connsiteX2" fmla="*/ 694314 w 694314"/>
                  <a:gd name="connsiteY2" fmla="*/ 347157 h 694314"/>
                  <a:gd name="connsiteX3" fmla="*/ 347157 w 694314"/>
                  <a:gd name="connsiteY3" fmla="*/ 694314 h 694314"/>
                  <a:gd name="connsiteX4" fmla="*/ 0 w 694314"/>
                  <a:gd name="connsiteY4" fmla="*/ 347157 h 694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4314" h="694314">
                    <a:moveTo>
                      <a:pt x="0" y="347157"/>
                    </a:moveTo>
                    <a:cubicBezTo>
                      <a:pt x="0" y="155427"/>
                      <a:pt x="155427" y="0"/>
                      <a:pt x="347157" y="0"/>
                    </a:cubicBezTo>
                    <a:cubicBezTo>
                      <a:pt x="538887" y="0"/>
                      <a:pt x="694314" y="155427"/>
                      <a:pt x="694314" y="347157"/>
                    </a:cubicBezTo>
                    <a:cubicBezTo>
                      <a:pt x="694314" y="538887"/>
                      <a:pt x="538887" y="694314"/>
                      <a:pt x="347157" y="694314"/>
                    </a:cubicBezTo>
                    <a:cubicBezTo>
                      <a:pt x="155427" y="694314"/>
                      <a:pt x="0" y="538887"/>
                      <a:pt x="0" y="347157"/>
                    </a:cubicBez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2000" tIns="122000" rIns="122000" bIns="122000" numCol="1" spcCol="1270" anchor="ctr" anchorCtr="0">
                <a:noAutofit/>
              </a:bodyPr>
              <a:lstStyle/>
              <a:p>
                <a:pPr marL="0" lvl="0" indent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200" kern="1200" dirty="0"/>
              </a:p>
            </p:txBody>
          </p:sp>
          <p:sp>
            <p:nvSpPr>
              <p:cNvPr id="31" name="Freeform: Shape 33">
                <a:extLst>
                  <a:ext uri="{FF2B5EF4-FFF2-40B4-BE49-F238E27FC236}">
                    <a16:creationId xmlns:a16="http://schemas.microsoft.com/office/drawing/2014/main" xmlns="" id="{90D4D00F-C36B-9D35-9D25-C9701F999A97}"/>
                  </a:ext>
                </a:extLst>
              </p:cNvPr>
              <p:cNvSpPr/>
              <p:nvPr/>
            </p:nvSpPr>
            <p:spPr>
              <a:xfrm>
                <a:off x="2794625" y="5177950"/>
                <a:ext cx="230602" cy="370527"/>
              </a:xfrm>
              <a:custGeom>
                <a:avLst/>
                <a:gdLst>
                  <a:gd name="connsiteX0" fmla="*/ 0 w 694314"/>
                  <a:gd name="connsiteY0" fmla="*/ 347157 h 694314"/>
                  <a:gd name="connsiteX1" fmla="*/ 347157 w 694314"/>
                  <a:gd name="connsiteY1" fmla="*/ 0 h 694314"/>
                  <a:gd name="connsiteX2" fmla="*/ 694314 w 694314"/>
                  <a:gd name="connsiteY2" fmla="*/ 347157 h 694314"/>
                  <a:gd name="connsiteX3" fmla="*/ 347157 w 694314"/>
                  <a:gd name="connsiteY3" fmla="*/ 694314 h 694314"/>
                  <a:gd name="connsiteX4" fmla="*/ 0 w 694314"/>
                  <a:gd name="connsiteY4" fmla="*/ 347157 h 694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4314" h="694314">
                    <a:moveTo>
                      <a:pt x="0" y="347157"/>
                    </a:moveTo>
                    <a:cubicBezTo>
                      <a:pt x="0" y="155427"/>
                      <a:pt x="155427" y="0"/>
                      <a:pt x="347157" y="0"/>
                    </a:cubicBezTo>
                    <a:cubicBezTo>
                      <a:pt x="538887" y="0"/>
                      <a:pt x="694314" y="155427"/>
                      <a:pt x="694314" y="347157"/>
                    </a:cubicBezTo>
                    <a:cubicBezTo>
                      <a:pt x="694314" y="538887"/>
                      <a:pt x="538887" y="694314"/>
                      <a:pt x="347157" y="694314"/>
                    </a:cubicBezTo>
                    <a:cubicBezTo>
                      <a:pt x="155427" y="694314"/>
                      <a:pt x="0" y="538887"/>
                      <a:pt x="0" y="347157"/>
                    </a:cubicBez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2000" tIns="122000" rIns="122000" bIns="122000" numCol="1" spcCol="1270" anchor="ctr" anchorCtr="0">
                <a:noAutofit/>
              </a:bodyPr>
              <a:lstStyle/>
              <a:p>
                <a:pPr marL="0" lvl="0" indent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3200" kern="1200" dirty="0"/>
              </a:p>
            </p:txBody>
          </p:sp>
        </p:grpSp>
        <p:sp>
          <p:nvSpPr>
            <p:cNvPr id="22" name="Rectangle: Rounded Corners 35">
              <a:extLst>
                <a:ext uri="{FF2B5EF4-FFF2-40B4-BE49-F238E27FC236}">
                  <a16:creationId xmlns:a16="http://schemas.microsoft.com/office/drawing/2014/main" xmlns="" id="{FB26EB59-0A28-03B1-252A-739CECF80F9F}"/>
                </a:ext>
              </a:extLst>
            </p:cNvPr>
            <p:cNvSpPr/>
            <p:nvPr/>
          </p:nvSpPr>
          <p:spPr>
            <a:xfrm>
              <a:off x="5789642" y="2015350"/>
              <a:ext cx="3168351" cy="35104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Web3</a:t>
              </a:r>
              <a:r>
                <a:rPr lang="zh-CN" altLang="en-US" dirty="0"/>
                <a:t> </a:t>
              </a:r>
              <a:r>
                <a:rPr lang="zh-CN" altLang="en-US" dirty="0" smtClean="0"/>
                <a:t>的核心价值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098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851D6-FC40-442D-8A97-87D89EB4B08E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0800000">
            <a:off x="0" y="-7"/>
            <a:ext cx="12192000" cy="1860308"/>
          </a:xfrm>
          <a:prstGeom prst="rect">
            <a:avLst/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rot="10800000">
            <a:off x="-14720" y="1929041"/>
            <a:ext cx="12192000" cy="70698"/>
          </a:xfrm>
          <a:prstGeom prst="rect">
            <a:avLst/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522515" y="371177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</a:rPr>
              <a:t>欢迎关注</a:t>
            </a:r>
            <a:r>
              <a:rPr lang="zh-CN" altLang="en-US" sz="6000" b="1" dirty="0" smtClean="0">
                <a:solidFill>
                  <a:schemeClr val="bg1"/>
                </a:solidFill>
              </a:rPr>
              <a:t>！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8580517" y="2405338"/>
            <a:ext cx="3419020" cy="488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 dirty="0" smtClean="0"/>
              <a:t>微</a:t>
            </a:r>
            <a:r>
              <a:rPr lang="zh-CN" altLang="en-US" sz="1800" b="1" dirty="0"/>
              <a:t>信号</a:t>
            </a:r>
            <a:r>
              <a:rPr lang="zh-CN" altLang="en-US" sz="1800" dirty="0"/>
              <a:t>： </a:t>
            </a:r>
            <a:r>
              <a:rPr lang="zh-CN" altLang="en-US" sz="1800" dirty="0" smtClean="0"/>
              <a:t>黄华威研究组</a:t>
            </a:r>
            <a:endParaRPr lang="en-US" sz="1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235" y="2934768"/>
            <a:ext cx="1212759" cy="12127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387" y="3001859"/>
            <a:ext cx="1709322" cy="10785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277" y="4587535"/>
            <a:ext cx="1160410" cy="1803226"/>
          </a:xfrm>
          <a:prstGeom prst="rect">
            <a:avLst/>
          </a:prstGeom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" t="1399" r="6095" b="5478"/>
          <a:stretch/>
        </p:blipFill>
        <p:spPr>
          <a:xfrm>
            <a:off x="6928492" y="4608780"/>
            <a:ext cx="1228814" cy="1762444"/>
          </a:xfrm>
          <a:prstGeom prst="rect">
            <a:avLst/>
          </a:prstGeom>
          <a:effectLst>
            <a:outerShdw blurRad="63500" sx="108000" sy="108000" algn="ctr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1731" y="4567996"/>
            <a:ext cx="1141955" cy="1803227"/>
          </a:xfrm>
          <a:prstGeom prst="rect">
            <a:avLst/>
          </a:prstGeom>
          <a:effectLst>
            <a:outerShdw blurRad="63500" sx="107000" sy="107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15"/>
          <p:cNvSpPr/>
          <p:nvPr/>
        </p:nvSpPr>
        <p:spPr>
          <a:xfrm>
            <a:off x="297053" y="2385901"/>
            <a:ext cx="50329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smtClean="0"/>
              <a:t>Questions?</a:t>
            </a:r>
            <a:endParaRPr lang="en-US" sz="6000" b="1" dirty="0"/>
          </a:p>
        </p:txBody>
      </p:sp>
      <p:sp>
        <p:nvSpPr>
          <p:cNvPr id="17" name="文本框 4"/>
          <p:cNvSpPr txBox="1"/>
          <p:nvPr/>
        </p:nvSpPr>
        <p:spPr>
          <a:xfrm>
            <a:off x="521861" y="4236464"/>
            <a:ext cx="6406631" cy="1543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300"/>
              </a:spcAft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微信：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DavyHwang</a:t>
            </a:r>
            <a:endParaRPr lang="en-US" altLang="zh-CN" sz="20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</a:pPr>
            <a:r>
              <a:rPr lang="en-US" altLang="zh-CN" sz="2000" b="1" dirty="0">
                <a:latin typeface="微软雅黑" charset="0"/>
                <a:ea typeface="微软雅黑" charset="0"/>
              </a:rPr>
              <a:t>Email</a:t>
            </a:r>
            <a:r>
              <a:rPr lang="zh-CN" altLang="en-US" sz="2000" b="1" dirty="0">
                <a:latin typeface="微软雅黑" charset="0"/>
                <a:ea typeface="微软雅黑" charset="0"/>
              </a:rPr>
              <a:t> </a:t>
            </a:r>
            <a:r>
              <a:rPr lang="en-US" altLang="zh-CN" sz="2000" b="1" dirty="0">
                <a:latin typeface="微软雅黑" charset="0"/>
                <a:ea typeface="微软雅黑" charset="0"/>
              </a:rPr>
              <a:t>:</a:t>
            </a:r>
            <a:r>
              <a:rPr lang="zh-CN" altLang="en-US" sz="2000" b="1" dirty="0">
                <a:latin typeface="微软雅黑" charset="0"/>
                <a:ea typeface="微软雅黑" charset="0"/>
              </a:rPr>
              <a:t>   </a:t>
            </a:r>
            <a:r>
              <a:rPr lang="en-US" altLang="zh-CN" sz="2000" b="1" dirty="0" smtClean="0">
                <a:latin typeface="微软雅黑" charset="0"/>
                <a:ea typeface="微软雅黑" charset="0"/>
              </a:rPr>
              <a:t>huanghw28@mail.sysu.edu.cn</a:t>
            </a:r>
            <a:endParaRPr lang="en-US" altLang="zh-CN" sz="2000" b="1" dirty="0">
              <a:latin typeface="微软雅黑" charset="0"/>
              <a:ea typeface="微软雅黑" charset="0"/>
            </a:endParaRPr>
          </a:p>
          <a:p>
            <a:pPr>
              <a:spcAft>
                <a:spcPts val="300"/>
              </a:spcAft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黄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华威研究组：  </a:t>
            </a:r>
            <a:r>
              <a:rPr lang="en-US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xintelligence.pro</a:t>
            </a:r>
            <a:r>
              <a:rPr lang="zh-CN" altLang="en-US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zh-CN" sz="2000" dirty="0" smtClean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知乎：区块链黄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博士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l="3624" t="8591" r="5583" b="7271"/>
          <a:stretch/>
        </p:blipFill>
        <p:spPr>
          <a:xfrm>
            <a:off x="5712472" y="3035595"/>
            <a:ext cx="2204294" cy="10291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/>
          <p:cNvSpPr/>
          <p:nvPr/>
        </p:nvSpPr>
        <p:spPr>
          <a:xfrm>
            <a:off x="5435556" y="2539273"/>
            <a:ext cx="2758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播客：从区块链 到 </a:t>
            </a:r>
            <a:r>
              <a:rPr lang="en-US" altLang="zh-CN" b="1" dirty="0"/>
              <a:t>Web3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441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课程信息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69385" y="1357744"/>
            <a:ext cx="6709984" cy="468283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课程名称：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《Web3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与元宇宙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浅显易懂地介绍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各种 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web3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与 元宇宙相关的原理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en-US" altLang="zh-CN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区块链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底层基础设施、数字孪生、虚拟人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加密货币、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NFT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币经济、 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DeFi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Play-to-Earn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GameFi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SocialFi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mr-I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培养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Web3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的思维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科普 区块链、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Web3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、元宇宙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相关的生态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46" y="1357744"/>
            <a:ext cx="3118938" cy="4158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63603" y="575167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这些术语</a:t>
            </a:r>
            <a:r>
              <a:rPr lang="zh-CN" altLang="en-US" smtClean="0"/>
              <a:t>你懂得几个呢？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5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课程大纲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241570" y="1392239"/>
            <a:ext cx="6888142" cy="5329237"/>
          </a:xfrm>
        </p:spPr>
        <p:txBody>
          <a:bodyPr>
            <a:normAutofit fontScale="5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Web3</a:t>
            </a:r>
            <a:r>
              <a:rPr lang="zh-CN" altLang="en-US" dirty="0" smtClean="0"/>
              <a:t> 简介、</a:t>
            </a:r>
            <a:r>
              <a:rPr lang="en-US" dirty="0"/>
              <a:t> </a:t>
            </a:r>
            <a:r>
              <a:rPr lang="en-US" dirty="0" smtClean="0"/>
              <a:t>Web3</a:t>
            </a:r>
            <a:r>
              <a:rPr lang="zh-CN" altLang="en-US" dirty="0"/>
              <a:t> </a:t>
            </a:r>
            <a:r>
              <a:rPr lang="zh-CN" altLang="en-US" dirty="0" smtClean="0"/>
              <a:t>背后的支撑</a:t>
            </a:r>
            <a:r>
              <a:rPr lang="zh-CN" altLang="en-US" dirty="0" smtClean="0"/>
              <a:t>技术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初识区块链，以比特币为代表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比特币</a:t>
            </a:r>
            <a:r>
              <a:rPr lang="zh-CN" altLang="en-US" dirty="0" smtClean="0"/>
              <a:t>前传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比特币的基本原理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以太坊与智能合约简介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区块链</a:t>
            </a:r>
            <a:r>
              <a:rPr lang="zh-CN" altLang="en-US" dirty="0" smtClean="0"/>
              <a:t>的发展与</a:t>
            </a:r>
            <a:r>
              <a:rPr lang="zh-CN" altLang="en-US" dirty="0" smtClean="0"/>
              <a:t>社会</a:t>
            </a:r>
            <a:r>
              <a:rPr lang="zh-CN" altLang="en-US" dirty="0" smtClean="0"/>
              <a:t>意义，理解 </a:t>
            </a:r>
            <a:r>
              <a:rPr lang="en-US" dirty="0"/>
              <a:t>Web3</a:t>
            </a:r>
            <a:r>
              <a:rPr lang="zh-CN" altLang="en-US" dirty="0"/>
              <a:t>与区块链的</a:t>
            </a:r>
            <a:r>
              <a:rPr lang="zh-CN" altLang="en-US" dirty="0" smtClean="0"/>
              <a:t>关系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加密货币、数字货币 的</a:t>
            </a:r>
            <a:r>
              <a:rPr lang="zh-CN" altLang="en-US" dirty="0"/>
              <a:t>基础</a:t>
            </a:r>
            <a:r>
              <a:rPr lang="zh-CN" altLang="en-US" dirty="0" smtClean="0"/>
              <a:t>知识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非</a:t>
            </a:r>
            <a:r>
              <a:rPr lang="zh-CN" altLang="en-US" dirty="0"/>
              <a:t>同质化代币（</a:t>
            </a:r>
            <a:r>
              <a:rPr lang="en-US" dirty="0"/>
              <a:t>NFT</a:t>
            </a:r>
            <a:r>
              <a:rPr lang="zh-CN" altLang="en-US" dirty="0"/>
              <a:t>）的原理，</a:t>
            </a:r>
            <a:r>
              <a:rPr lang="en-US" dirty="0" smtClean="0"/>
              <a:t>NFT</a:t>
            </a:r>
            <a:r>
              <a:rPr lang="zh-CN" altLang="en-US" dirty="0" smtClean="0"/>
              <a:t> 的</a:t>
            </a:r>
            <a:r>
              <a:rPr lang="zh-CN" altLang="en-US" dirty="0"/>
              <a:t>典型</a:t>
            </a:r>
            <a:r>
              <a:rPr lang="zh-CN" altLang="en-US" dirty="0" smtClean="0"/>
              <a:t>项目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数字钱包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从加密货币到区块</a:t>
            </a:r>
            <a:r>
              <a:rPr lang="zh-CN" altLang="en-US" dirty="0" smtClean="0"/>
              <a:t>链</a:t>
            </a:r>
            <a:r>
              <a:rPr lang="zh-CN" altLang="en-US" dirty="0" smtClean="0"/>
              <a:t>金融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 smtClean="0"/>
              <a:t>DeFi</a:t>
            </a:r>
            <a:r>
              <a:rPr lang="zh-CN" altLang="en-US" smtClean="0"/>
              <a:t> （去中心化金融）讲解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DAO</a:t>
            </a:r>
            <a:r>
              <a:rPr lang="zh-CN" altLang="en-US" dirty="0" smtClean="0"/>
              <a:t> </a:t>
            </a:r>
            <a:r>
              <a:rPr lang="en-US" dirty="0" smtClean="0"/>
              <a:t>(</a:t>
            </a:r>
            <a:r>
              <a:rPr lang="zh-CN" altLang="en-US" dirty="0"/>
              <a:t>去中心化自治组织</a:t>
            </a:r>
            <a:r>
              <a:rPr lang="en-US" dirty="0" smtClean="0"/>
              <a:t>)</a:t>
            </a:r>
            <a:r>
              <a:rPr lang="zh-CN" altLang="en-US" dirty="0"/>
              <a:t> </a:t>
            </a:r>
            <a:r>
              <a:rPr lang="zh-CN" altLang="en-US" dirty="0" smtClean="0"/>
              <a:t>的</a:t>
            </a:r>
            <a:r>
              <a:rPr lang="zh-CN" altLang="en-US" dirty="0" smtClean="0"/>
              <a:t>原理与相关调研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元</a:t>
            </a:r>
            <a:r>
              <a:rPr lang="zh-CN" altLang="en-US" dirty="0"/>
              <a:t>宇宙 简介，元宇宙背后的支撑</a:t>
            </a:r>
            <a:r>
              <a:rPr lang="zh-CN" altLang="en-US" dirty="0" smtClean="0"/>
              <a:t>技术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8178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其他学习资源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3309" y="1342813"/>
            <a:ext cx="7773151" cy="2630644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科普书（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仅供参考）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100" dirty="0"/>
              <a:t>《</a:t>
            </a:r>
            <a:r>
              <a:rPr lang="zh-CN" altLang="en-US" sz="2100" dirty="0"/>
              <a:t>从区块链到 </a:t>
            </a:r>
            <a:r>
              <a:rPr lang="en-US" altLang="zh-CN" sz="2100" dirty="0"/>
              <a:t>Web3》,</a:t>
            </a:r>
            <a:r>
              <a:rPr lang="zh-CN" altLang="en-US" sz="2100" dirty="0"/>
              <a:t> 黄华威、杨青林、林建入、郑子</a:t>
            </a:r>
            <a:r>
              <a:rPr lang="zh-CN" altLang="en-US" sz="2100" dirty="0" smtClean="0"/>
              <a:t>彬</a:t>
            </a:r>
            <a:endParaRPr lang="en-US" altLang="zh-CN" sz="2100" dirty="0" smtClean="0"/>
          </a:p>
          <a:p>
            <a:pPr lvl="1"/>
            <a:r>
              <a:rPr lang="zh-CN" altLang="en-US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已上架各大售书平台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其他相关资源：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100" dirty="0" smtClean="0"/>
              <a:t>Web3</a:t>
            </a:r>
            <a:r>
              <a:rPr lang="zh-CN" altLang="en-US" sz="2100" dirty="0" smtClean="0"/>
              <a:t> 播</a:t>
            </a:r>
            <a:r>
              <a:rPr lang="zh-CN" altLang="en-US" sz="2100" dirty="0"/>
              <a:t>客 </a:t>
            </a:r>
            <a:r>
              <a:rPr lang="en-US" altLang="zh-CN" sz="2100" dirty="0"/>
              <a:t>——</a:t>
            </a:r>
            <a:r>
              <a:rPr lang="zh-CN" altLang="en-US" sz="2100" dirty="0"/>
              <a:t> 小宇宙</a:t>
            </a:r>
            <a:r>
              <a:rPr lang="zh-CN" altLang="en-US" sz="2100" dirty="0" smtClean="0"/>
              <a:t>平台</a:t>
            </a:r>
            <a:r>
              <a:rPr lang="en-US" altLang="zh-CN" sz="2100" dirty="0" smtClean="0"/>
              <a:t>《</a:t>
            </a:r>
            <a:r>
              <a:rPr lang="zh-CN" altLang="en-US" sz="2100" dirty="0" smtClean="0"/>
              <a:t> 从 </a:t>
            </a:r>
            <a:r>
              <a:rPr lang="zh-CN" altLang="en-US" sz="2100" b="1" dirty="0" smtClean="0">
                <a:solidFill>
                  <a:schemeClr val="accent6">
                    <a:lumMod val="50000"/>
                  </a:schemeClr>
                </a:solidFill>
              </a:rPr>
              <a:t>区块链</a:t>
            </a:r>
            <a:r>
              <a:rPr lang="zh-CN" altLang="en-US" sz="2100" dirty="0" smtClean="0"/>
              <a:t> 到 </a:t>
            </a:r>
            <a:r>
              <a:rPr lang="en-US" altLang="zh-CN" sz="2100" b="1" dirty="0" smtClean="0">
                <a:solidFill>
                  <a:srgbClr val="FF0000"/>
                </a:solidFill>
              </a:rPr>
              <a:t>Web3</a:t>
            </a:r>
            <a:r>
              <a:rPr lang="zh-CN" altLang="en-US" sz="2100" dirty="0" smtClean="0">
                <a:solidFill>
                  <a:srgbClr val="FF0000"/>
                </a:solidFill>
              </a:rPr>
              <a:t> </a:t>
            </a:r>
            <a:r>
              <a:rPr lang="en-US" altLang="zh-CN" sz="2100" dirty="0" smtClean="0"/>
              <a:t>》</a:t>
            </a:r>
          </a:p>
          <a:p>
            <a:pPr lvl="1"/>
            <a:r>
              <a:rPr lang="zh-CN" altLang="en-US" sz="2100" dirty="0" smtClean="0"/>
              <a:t>微信公众号 </a:t>
            </a:r>
            <a:r>
              <a:rPr lang="en-US" altLang="zh-CN" sz="2100" dirty="0" smtClean="0"/>
              <a:t>——</a:t>
            </a:r>
            <a:r>
              <a:rPr lang="zh-CN" altLang="en-US" sz="2100" dirty="0" smtClean="0"/>
              <a:t>  搜索</a:t>
            </a:r>
            <a:r>
              <a:rPr lang="zh-CN" altLang="en-US" sz="2100" dirty="0"/>
              <a:t> </a:t>
            </a:r>
            <a:r>
              <a:rPr lang="zh-CN" altLang="en-US" sz="2100" dirty="0" smtClean="0"/>
              <a:t>“</a:t>
            </a:r>
            <a:r>
              <a:rPr lang="en-US" altLang="zh-CN" sz="2100" dirty="0" smtClean="0"/>
              <a:t>Huang-Lab</a:t>
            </a:r>
            <a:r>
              <a:rPr lang="zh-CN" altLang="en-US" sz="2100" dirty="0" smtClean="0"/>
              <a:t>”</a:t>
            </a:r>
            <a:endParaRPr lang="en-US" altLang="zh-CN" sz="2100" dirty="0"/>
          </a:p>
        </p:txBody>
      </p:sp>
      <p:grpSp>
        <p:nvGrpSpPr>
          <p:cNvPr id="6" name="Group 5"/>
          <p:cNvGrpSpPr/>
          <p:nvPr/>
        </p:nvGrpSpPr>
        <p:grpSpPr>
          <a:xfrm>
            <a:off x="6099247" y="4615639"/>
            <a:ext cx="4114426" cy="1415383"/>
            <a:chOff x="4063350" y="4323019"/>
            <a:chExt cx="5533918" cy="201661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83054" y="4325418"/>
              <a:ext cx="2014214" cy="201421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3350" y="4323019"/>
              <a:ext cx="3281355" cy="198074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624" t="8591" r="5583" b="7271"/>
          <a:stretch/>
        </p:blipFill>
        <p:spPr>
          <a:xfrm>
            <a:off x="1916080" y="4663300"/>
            <a:ext cx="2830855" cy="13217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" t="1399" r="6095" b="5478"/>
          <a:stretch/>
        </p:blipFill>
        <p:spPr>
          <a:xfrm>
            <a:off x="9104164" y="1342813"/>
            <a:ext cx="1685756" cy="2417819"/>
          </a:xfrm>
          <a:prstGeom prst="rect">
            <a:avLst/>
          </a:prstGeom>
          <a:effectLst>
            <a:outerShdw blurRad="63500" sx="108000" sy="108000" algn="ctr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64526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课程讲者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849" y="3047671"/>
            <a:ext cx="1362489" cy="186042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211610" y="2953192"/>
            <a:ext cx="3116500" cy="3122771"/>
            <a:chOff x="286582" y="3780744"/>
            <a:chExt cx="3116500" cy="312277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1" t="10000" r="7177" b="30556"/>
            <a:stretch/>
          </p:blipFill>
          <p:spPr>
            <a:xfrm>
              <a:off x="1038441" y="3780744"/>
              <a:ext cx="1612781" cy="1762932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86582" y="5564687"/>
              <a:ext cx="3116500" cy="1338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lvl="1" indent="26988" algn="ctr">
                <a:lnSpc>
                  <a:spcPct val="150000"/>
                </a:lnSpc>
              </a:pPr>
              <a:r>
                <a:rPr lang="zh-CN" altLang="en-US" b="1" dirty="0" smtClean="0"/>
                <a:t>林建入</a:t>
              </a:r>
              <a:endParaRPr lang="en-US" altLang="zh-CN" b="1" dirty="0" smtClean="0"/>
            </a:p>
            <a:p>
              <a:pPr marL="12700" lvl="1" indent="26988" algn="ctr">
                <a:lnSpc>
                  <a:spcPct val="150000"/>
                </a:lnSpc>
              </a:pPr>
              <a:r>
                <a:rPr lang="zh-CN" altLang="en-US" dirty="0" smtClean="0"/>
                <a:t>资深</a:t>
              </a:r>
              <a:r>
                <a:rPr lang="zh-CN" altLang="en-US" dirty="0"/>
                <a:t>全栈工程师</a:t>
              </a:r>
              <a:r>
                <a:rPr lang="zh-CN" altLang="en-US" dirty="0" smtClean="0"/>
                <a:t>，</a:t>
              </a:r>
              <a:endParaRPr lang="en-US" altLang="zh-CN" dirty="0" smtClean="0"/>
            </a:p>
            <a:p>
              <a:pPr marL="12700" lvl="1" indent="26988" algn="ctr">
                <a:lnSpc>
                  <a:spcPct val="150000"/>
                </a:lnSpc>
              </a:pPr>
              <a:r>
                <a:rPr lang="en-US" altLang="zh-CN" dirty="0" smtClean="0"/>
                <a:t>HuangLab</a:t>
              </a:r>
              <a:r>
                <a:rPr lang="zh-CN" altLang="en-US" dirty="0" smtClean="0"/>
                <a:t> </a:t>
              </a:r>
              <a:r>
                <a:rPr lang="zh-CN" altLang="en-US" dirty="0"/>
                <a:t>技术</a:t>
              </a:r>
              <a:r>
                <a:rPr lang="zh-CN" altLang="en-US" dirty="0" smtClean="0"/>
                <a:t>导师、</a:t>
              </a:r>
              <a:r>
                <a:rPr lang="en-US" altLang="zh-CN" dirty="0" smtClean="0"/>
                <a:t>CTO</a:t>
              </a:r>
              <a:endParaRPr lang="en-US" altLang="zh-CN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1658843" y="5017523"/>
            <a:ext cx="3116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1" indent="26988" algn="ctr">
              <a:lnSpc>
                <a:spcPct val="150000"/>
              </a:lnSpc>
            </a:pPr>
            <a:r>
              <a:rPr lang="zh-CN" altLang="en-US" b="1" dirty="0" smtClean="0"/>
              <a:t>黄华威</a:t>
            </a:r>
            <a:endParaRPr lang="en-US" altLang="zh-CN" b="1" dirty="0" smtClean="0"/>
          </a:p>
          <a:p>
            <a:pPr marL="12700" lvl="1" indent="26988" algn="ctr">
              <a:lnSpc>
                <a:spcPct val="150000"/>
              </a:lnSpc>
            </a:pPr>
            <a:r>
              <a:rPr lang="zh-CN" altLang="en-US" dirty="0" smtClean="0"/>
              <a:t>教授</a:t>
            </a:r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6963469" y="23289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邀请</a:t>
            </a:r>
            <a:r>
              <a:rPr lang="zh-CN" altLang="en-US" smtClean="0"/>
              <a:t>嘉宾</a:t>
            </a:r>
            <a:endParaRPr lang="en-US" altLang="zh-CN" dirty="0"/>
          </a:p>
        </p:txBody>
      </p:sp>
      <p:sp>
        <p:nvSpPr>
          <p:cNvPr id="10" name="TextBox 9"/>
          <p:cNvSpPr txBox="1"/>
          <p:nvPr/>
        </p:nvSpPr>
        <p:spPr>
          <a:xfrm>
            <a:off x="2582779" y="24063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授课老师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21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课程考核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69384" y="1392239"/>
            <a:ext cx="10875963" cy="2126816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zh-CN" altLang="en-US" dirty="0"/>
              <a:t>本课程的考核手段为课程结束后</a:t>
            </a:r>
            <a:r>
              <a:rPr lang="zh-CN" altLang="en-US" dirty="0" smtClean="0"/>
              <a:t>提交</a:t>
            </a:r>
            <a:r>
              <a:rPr lang="zh-CN" altLang="en-US" dirty="0" smtClean="0">
                <a:solidFill>
                  <a:srgbClr val="FF0000"/>
                </a:solidFill>
              </a:rPr>
              <a:t> 一篇 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Web3</a:t>
            </a:r>
            <a:r>
              <a:rPr lang="zh-CN" altLang="en-US" dirty="0" smtClean="0"/>
              <a:t> 与</a:t>
            </a:r>
            <a:r>
              <a:rPr lang="zh-CN" altLang="en-US" dirty="0"/>
              <a:t>元</a:t>
            </a:r>
            <a:r>
              <a:rPr lang="zh-CN" altLang="en-US" dirty="0" smtClean="0"/>
              <a:t>宇宙 </a:t>
            </a:r>
            <a:r>
              <a:rPr lang="zh-CN" altLang="en-US" b="1" dirty="0" smtClean="0">
                <a:solidFill>
                  <a:srgbClr val="C00000"/>
                </a:solidFill>
              </a:rPr>
              <a:t>行业</a:t>
            </a:r>
            <a:r>
              <a:rPr lang="zh-CN" altLang="en-US" b="1" dirty="0">
                <a:solidFill>
                  <a:srgbClr val="C00000"/>
                </a:solidFill>
              </a:rPr>
              <a:t>调查</a:t>
            </a:r>
            <a:r>
              <a:rPr lang="zh-CN" altLang="en-US" b="1" dirty="0" smtClean="0">
                <a:solidFill>
                  <a:srgbClr val="C00000"/>
                </a:solidFill>
              </a:rPr>
              <a:t>报告</a:t>
            </a:r>
            <a:r>
              <a:rPr lang="zh-CN" altLang="en-US" b="1" dirty="0" smtClean="0"/>
              <a:t>，不少于 </a:t>
            </a:r>
            <a:r>
              <a:rPr lang="en-US" altLang="zh-CN" b="1" dirty="0" smtClean="0"/>
              <a:t>1000</a:t>
            </a:r>
            <a:r>
              <a:rPr lang="zh-CN" altLang="en-US" b="1" dirty="0" smtClean="0"/>
              <a:t> 字</a:t>
            </a:r>
            <a:r>
              <a:rPr lang="zh-CN" altLang="en-US" dirty="0"/>
              <a:t>。（参考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知乎：区块链黄博士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专栏 优秀作业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Font typeface="Wingdings" charset="2"/>
              <a:buChar char="Ø"/>
            </a:pPr>
            <a:r>
              <a:rPr lang="zh-CN" altLang="en-US" dirty="0" smtClean="0"/>
              <a:t>成绩</a:t>
            </a:r>
            <a:r>
              <a:rPr lang="zh-CN" altLang="en-US" dirty="0"/>
              <a:t>评定为百分制，评定内容</a:t>
            </a:r>
            <a:r>
              <a:rPr lang="zh-CN" altLang="en-US" dirty="0" smtClean="0"/>
              <a:t>包括 </a:t>
            </a:r>
            <a:r>
              <a:rPr lang="zh-CN" alt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两</a:t>
            </a:r>
            <a:r>
              <a:rPr lang="zh-CN" alt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部分</a:t>
            </a:r>
            <a:r>
              <a:rPr lang="zh-CN" altLang="en-US" dirty="0" smtClean="0"/>
              <a:t>：</a:t>
            </a:r>
            <a:endParaRPr lang="en-US" dirty="0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133490"/>
              </p:ext>
            </p:extLst>
          </p:nvPr>
        </p:nvGraphicFramePr>
        <p:xfrm>
          <a:off x="2046129" y="3870277"/>
          <a:ext cx="7485018" cy="2486074"/>
        </p:xfrm>
        <a:graphic>
          <a:graphicData uri="http://schemas.openxmlformats.org/drawingml/2006/table">
            <a:tbl>
              <a:tblPr/>
              <a:tblGrid>
                <a:gridCol w="37425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425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687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Items</a:t>
                      </a:r>
                      <a:endParaRPr kumimoji="0" lang="zh-TW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比例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724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课堂笔记 </a:t>
                      </a: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(PDF)</a:t>
                      </a:r>
                      <a:endParaRPr kumimoji="0" lang="zh-TW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686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Final</a:t>
                      </a: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Report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调查报告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</a:t>
                      </a: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791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115886" y="1539665"/>
            <a:ext cx="6597079" cy="1178928"/>
          </a:xfrm>
        </p:spPr>
        <p:txBody>
          <a:bodyPr/>
          <a:lstStyle/>
          <a:p>
            <a:pPr algn="l"/>
            <a:r>
              <a:rPr lang="zh-CN" altLang="en-US" dirty="0" smtClean="0"/>
              <a:t>课程背景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13D7D0B-5F69-42EF-98BD-3696BD714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03033" y="3338944"/>
            <a:ext cx="7121906" cy="2042151"/>
          </a:xfrm>
        </p:spPr>
        <p:txBody>
          <a:bodyPr>
            <a:normAutofit/>
          </a:bodyPr>
          <a:lstStyle/>
          <a:p>
            <a:r>
              <a:rPr lang="zh-CN" altLang="en-US" sz="3600" dirty="0" smtClean="0">
                <a:solidFill>
                  <a:schemeClr val="bg1">
                    <a:lumMod val="85000"/>
                  </a:schemeClr>
                </a:solidFill>
              </a:rPr>
              <a:t> 行业趋势</a:t>
            </a:r>
            <a:endParaRPr lang="en-US" altLang="zh-CN" sz="36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sz="3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3600" dirty="0" smtClean="0"/>
              <a:t>未来方向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8713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36ff0dd-52e7-4a40-98ef-054fbf16791a"/>
</p:tagLst>
</file>

<file path=ppt/theme/theme1.xml><?xml version="1.0" encoding="utf-8"?>
<a:theme xmlns:a="http://schemas.openxmlformats.org/drawingml/2006/main" name="1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61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-答辩模板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3547</TotalTime>
  <Words>1449</Words>
  <Application>Microsoft Macintosh PowerPoint</Application>
  <PresentationFormat>Widescreen</PresentationFormat>
  <Paragraphs>234</Paragraphs>
  <Slides>31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Arial Black</vt:lpstr>
      <vt:lpstr>Courier New</vt:lpstr>
      <vt:lpstr>Microsoft YaHei</vt:lpstr>
      <vt:lpstr>system-ui</vt:lpstr>
      <vt:lpstr>Times New Roman</vt:lpstr>
      <vt:lpstr>Wingdings</vt:lpstr>
      <vt:lpstr>宋体</vt:lpstr>
      <vt:lpstr>微软雅黑</vt:lpstr>
      <vt:lpstr>微软雅黑 Light</vt:lpstr>
      <vt:lpstr>等线</vt:lpstr>
      <vt:lpstr>Arial</vt:lpstr>
      <vt:lpstr>1_Office 主题​​</vt:lpstr>
      <vt:lpstr>《Web3与元宇宙》 课程说明 与 Web3 简介</vt:lpstr>
      <vt:lpstr>PowerPoint Presentation</vt:lpstr>
      <vt:lpstr>PowerPoint Presentation</vt:lpstr>
      <vt:lpstr>课程信息</vt:lpstr>
      <vt:lpstr>课程大纲</vt:lpstr>
      <vt:lpstr>其他学习资源</vt:lpstr>
      <vt:lpstr>课程讲者</vt:lpstr>
      <vt:lpstr>课程考核</vt:lpstr>
      <vt:lpstr>PowerPoint Presentation</vt:lpstr>
      <vt:lpstr>Gartner 新兴技术成熟度曲线-2020</vt:lpstr>
      <vt:lpstr>Gartner 新兴技术成熟度曲线-2021</vt:lpstr>
      <vt:lpstr>Gartner 新兴技术成熟度曲线-2022</vt:lpstr>
      <vt:lpstr>Gartner 新兴技术 影响力 雷达图 2023</vt:lpstr>
      <vt:lpstr>PowerPoint Presentation</vt:lpstr>
      <vt:lpstr>大纲</vt:lpstr>
      <vt:lpstr>PowerPoint Presentation</vt:lpstr>
      <vt:lpstr>Web3 是什么？  Web 3.0 vs Web3 ?</vt:lpstr>
      <vt:lpstr>Web3 是什么？(cont.)</vt:lpstr>
      <vt:lpstr>Web3 项目</vt:lpstr>
      <vt:lpstr>Web3 项目 (cont.)</vt:lpstr>
      <vt:lpstr>Web3 项目 (cont.)</vt:lpstr>
      <vt:lpstr>Web3 项目 (cont.)</vt:lpstr>
      <vt:lpstr>Web3 项目 (cont.)</vt:lpstr>
      <vt:lpstr>Web3 项目 (小结)</vt:lpstr>
      <vt:lpstr>从 web1 到 web3</vt:lpstr>
      <vt:lpstr>从 web1 到 web3 (cont.)</vt:lpstr>
      <vt:lpstr>从 Web1 到 Web3 (cont.)</vt:lpstr>
      <vt:lpstr>Web3 引领 前后端革命</vt:lpstr>
      <vt:lpstr>Web3 流派</vt:lpstr>
      <vt:lpstr>Web3 简介 小结</vt:lpstr>
      <vt:lpstr>PowerPoint Presentation</vt:lpstr>
    </vt:vector>
  </TitlesOfParts>
  <Company>Microsoft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彭 肖文</dc:creator>
  <cp:lastModifiedBy>Huang Huawei</cp:lastModifiedBy>
  <cp:revision>788</cp:revision>
  <cp:lastPrinted>2022-08-30T10:53:15Z</cp:lastPrinted>
  <dcterms:created xsi:type="dcterms:W3CDTF">2021-07-01T02:21:10Z</dcterms:created>
  <dcterms:modified xsi:type="dcterms:W3CDTF">2025-10-21T08:43:37Z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48E613674ACA4C6B9BBC6CCC1594F54A</vt:lpwstr>
  </property>
  <property fmtid="{D5CDD505-2E9C-101B-9397-08002B2CF9AE}" pid="3" name="KSOProductBuildVer">
    <vt:lpwstr>2052-0.0.0.0</vt:lpwstr>
  </property>
</Properties>
</file>